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3"/>
  </p:notesMasterIdLst>
  <p:sldIdLst>
    <p:sldId id="257" r:id="rId4"/>
    <p:sldId id="258" r:id="rId5"/>
    <p:sldId id="259" r:id="rId6"/>
    <p:sldId id="277" r:id="rId7"/>
    <p:sldId id="263" r:id="rId8"/>
    <p:sldId id="261" r:id="rId9"/>
    <p:sldId id="281" r:id="rId10"/>
    <p:sldId id="268" r:id="rId11"/>
    <p:sldId id="278" r:id="rId12"/>
    <p:sldId id="282" r:id="rId13"/>
    <p:sldId id="270" r:id="rId14"/>
    <p:sldId id="271" r:id="rId15"/>
    <p:sldId id="272" r:id="rId16"/>
    <p:sldId id="279" r:id="rId17"/>
    <p:sldId id="275" r:id="rId18"/>
    <p:sldId id="280" r:id="rId19"/>
    <p:sldId id="283" r:id="rId20"/>
    <p:sldId id="26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osis" pitchFamily="2" charset="0"/>
      <p:regular r:id="rId28"/>
      <p:bold r:id="rId29"/>
    </p:embeddedFont>
    <p:embeddedFont>
      <p:font typeface="Roboto" panose="02000000000000000000" pitchFamily="2" charset="0"/>
      <p:regular r:id="rId30"/>
      <p:bold r:id="rId31"/>
      <p:italic r:id="rId32"/>
      <p:boldItalic r:id="rId33"/>
    </p:embeddedFont>
    <p:embeddedFont>
      <p:font typeface="Roboto Black" panose="02000000000000000000" pitchFamily="2" charset="0"/>
      <p:bold r:id="rId34"/>
      <p:boldItalic r:id="rId35"/>
    </p:embeddedFont>
    <p:embeddedFont>
      <p:font typeface="Roboto Thin" panose="02000000000000000000"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375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119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794422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095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21696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0475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3304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3864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7624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614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4507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65681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r>
              <a:rPr lang="en-US" sz="4400" b="1" dirty="0">
                <a:solidFill>
                  <a:schemeClr val="bg1"/>
                </a:solidFill>
                <a:latin typeface="Apercu"/>
              </a:rPr>
              <a:t>Analyze Twitch Gaming Data</a:t>
            </a:r>
          </a:p>
          <a:p>
            <a:pPr algn="l"/>
            <a:r>
              <a:rPr lang="en-US" sz="2800" dirty="0">
                <a:solidFill>
                  <a:srgbClr val="EFEFEF"/>
                </a:solidFill>
                <a:latin typeface="Roboto Thin"/>
                <a:ea typeface="Roboto Thin"/>
                <a:cs typeface="Roboto Thin"/>
                <a:sym typeface="Roboto Thin"/>
              </a:rPr>
              <a:t>Analyze Data with SQL</a:t>
            </a: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Mohammad Reza Sadeghi</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srcRect/>
          <a:stretch/>
        </p:blipFill>
        <p:spPr>
          <a:xfrm>
            <a:off x="934994" y="509299"/>
            <a:ext cx="555875" cy="544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FEE9-E10E-A189-6342-F4D15AF518EB}"/>
              </a:ext>
            </a:extLst>
          </p:cNvPr>
          <p:cNvPicPr>
            <a:picLocks noChangeAspect="1"/>
          </p:cNvPicPr>
          <p:nvPr/>
        </p:nvPicPr>
        <p:blipFill>
          <a:blip r:embed="rId2"/>
          <a:stretch>
            <a:fillRect/>
          </a:stretch>
        </p:blipFill>
        <p:spPr>
          <a:xfrm>
            <a:off x="1282147" y="0"/>
            <a:ext cx="6579705" cy="5138437"/>
          </a:xfrm>
          <a:prstGeom prst="rect">
            <a:avLst/>
          </a:prstGeom>
        </p:spPr>
      </p:pic>
      <p:sp>
        <p:nvSpPr>
          <p:cNvPr id="2" name="Title 1">
            <a:extLst>
              <a:ext uri="{FF2B5EF4-FFF2-40B4-BE49-F238E27FC236}">
                <a16:creationId xmlns:a16="http://schemas.microsoft.com/office/drawing/2014/main" id="{18A020AD-8729-037A-D29F-3BA0BA8BF8BC}"/>
              </a:ext>
            </a:extLst>
          </p:cNvPr>
          <p:cNvSpPr>
            <a:spLocks noGrp="1"/>
          </p:cNvSpPr>
          <p:nvPr>
            <p:ph type="title"/>
          </p:nvPr>
        </p:nvSpPr>
        <p:spPr>
          <a:xfrm>
            <a:off x="205682" y="93843"/>
            <a:ext cx="1795395" cy="1787966"/>
          </a:xfrm>
        </p:spPr>
        <p:txBody>
          <a:bodyPr/>
          <a:lstStyle/>
          <a:p>
            <a:r>
              <a:rPr lang="en-US" sz="2000" dirty="0"/>
              <a:t>You can see better view of LOL whereabouts in chart</a:t>
            </a:r>
          </a:p>
        </p:txBody>
      </p:sp>
    </p:spTree>
    <p:extLst>
      <p:ext uri="{BB962C8B-B14F-4D97-AF65-F5344CB8AC3E}">
        <p14:creationId xmlns:p14="http://schemas.microsoft.com/office/powerpoint/2010/main" val="395426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4. Streaming Platforms Preferences</a:t>
            </a:r>
            <a:endParaRPr lang="en-US" dirty="0"/>
          </a:p>
        </p:txBody>
      </p:sp>
    </p:spTree>
    <p:extLst>
      <p:ext uri="{BB962C8B-B14F-4D97-AF65-F5344CB8AC3E}">
        <p14:creationId xmlns:p14="http://schemas.microsoft.com/office/powerpoint/2010/main" val="262661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25190" y="212597"/>
            <a:ext cx="8520600" cy="523564"/>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4. </a:t>
            </a:r>
            <a:r>
              <a:rPr lang="en-US" sz="2400" dirty="0">
                <a:solidFill>
                  <a:srgbClr val="222222"/>
                </a:solidFill>
                <a:highlight>
                  <a:srgbClr val="FFFFFF"/>
                </a:highlight>
                <a:latin typeface="Roboto"/>
                <a:ea typeface="Roboto"/>
                <a:cs typeface="Roboto"/>
                <a:sym typeface="Roboto"/>
              </a:rPr>
              <a:t>What sources users watch players stream?</a:t>
            </a:r>
          </a:p>
        </p:txBody>
      </p:sp>
      <p:sp>
        <p:nvSpPr>
          <p:cNvPr id="323" name="Shape 323"/>
          <p:cNvSpPr txBox="1"/>
          <p:nvPr/>
        </p:nvSpPr>
        <p:spPr>
          <a:xfrm>
            <a:off x="530087" y="3791712"/>
            <a:ext cx="4187688" cy="1138766"/>
          </a:xfrm>
          <a:prstGeom prst="rect">
            <a:avLst/>
          </a:prstGeom>
          <a:solidFill>
            <a:srgbClr val="D9D9D9"/>
          </a:solidFill>
          <a:ln>
            <a:noFill/>
          </a:ln>
        </p:spPr>
        <p:txBody>
          <a:bodyPr spcFirstLastPara="1" wrap="square" lIns="91425" tIns="91425" rIns="91425" bIns="91425" anchor="t" anchorCtr="0">
            <a:noAutofit/>
          </a:bodyPr>
          <a:lstStyle/>
          <a:p>
            <a:r>
              <a:rPr lang="en-US" sz="1600" b="0" dirty="0">
                <a:solidFill>
                  <a:srgbClr val="569CD6"/>
                </a:solidFill>
                <a:effectLst/>
                <a:latin typeface="Courier New" panose="02070309020205020404" pitchFamily="49" charset="0"/>
                <a:cs typeface="Courier New" panose="02070309020205020404" pitchFamily="49" charset="0"/>
              </a:rPr>
              <a:t>SELECT</a:t>
            </a:r>
            <a:r>
              <a:rPr lang="en-US" sz="1600" b="0" dirty="0">
                <a:solidFill>
                  <a:srgbClr val="FFFFFF"/>
                </a:solidFill>
                <a:effectLst/>
                <a:latin typeface="Courier New" panose="02070309020205020404" pitchFamily="49" charset="0"/>
                <a:cs typeface="Courier New" panose="02070309020205020404" pitchFamily="49" charset="0"/>
              </a:rPr>
              <a:t> player </a:t>
            </a:r>
            <a:r>
              <a:rPr lang="en-US" sz="1600" b="0" dirty="0">
                <a:solidFill>
                  <a:srgbClr val="FFFF00"/>
                </a:solidFill>
                <a:effectLst/>
                <a:latin typeface="Courier New" panose="02070309020205020404" pitchFamily="49" charset="0"/>
                <a:cs typeface="Courier New" panose="02070309020205020404" pitchFamily="49" charset="0"/>
              </a:rPr>
              <a:t>,</a:t>
            </a:r>
            <a:r>
              <a:rPr lang="en-US" sz="1600" b="0" dirty="0">
                <a:solidFill>
                  <a:srgbClr val="FFFFFF"/>
                </a:solidFill>
                <a:effectLst/>
                <a:latin typeface="Courier New" panose="02070309020205020404" pitchFamily="49" charset="0"/>
                <a:cs typeface="Courier New" panose="02070309020205020404" pitchFamily="49" charset="0"/>
              </a:rPr>
              <a:t> COUNT</a:t>
            </a:r>
            <a:r>
              <a:rPr lang="en-US" sz="1600" b="0" dirty="0">
                <a:solidFill>
                  <a:srgbClr val="FFFF00"/>
                </a:solidFill>
                <a:effectLst/>
                <a:latin typeface="Courier New" panose="02070309020205020404" pitchFamily="49" charset="0"/>
                <a:cs typeface="Courier New" panose="02070309020205020404" pitchFamily="49" charset="0"/>
              </a:rPr>
              <a:t>(</a:t>
            </a:r>
            <a:r>
              <a:rPr lang="en-US" sz="1600" b="0" dirty="0">
                <a:solidFill>
                  <a:srgbClr val="FFFFFF"/>
                </a:solidFill>
                <a:effectLst/>
                <a:latin typeface="Courier New" panose="02070309020205020404" pitchFamily="49" charset="0"/>
                <a:cs typeface="Courier New" panose="02070309020205020404" pitchFamily="49" charset="0"/>
              </a:rPr>
              <a:t>*</a:t>
            </a:r>
            <a:r>
              <a:rPr lang="en-US" sz="1600" b="0" dirty="0">
                <a:solidFill>
                  <a:srgbClr val="FFFF00"/>
                </a:solidFill>
                <a:effectLst/>
                <a:latin typeface="Courier New" panose="02070309020205020404" pitchFamily="49" charset="0"/>
                <a:cs typeface="Courier New" panose="02070309020205020404" pitchFamily="49" charset="0"/>
              </a:rPr>
              <a:t>)</a:t>
            </a:r>
            <a:endParaRPr lang="en-US" sz="1600" b="0" dirty="0">
              <a:solidFill>
                <a:srgbClr val="FFFFFF"/>
              </a:solidFill>
              <a:effectLst/>
              <a:latin typeface="Courier New" panose="02070309020205020404" pitchFamily="49" charset="0"/>
              <a:cs typeface="Courier New" panose="02070309020205020404" pitchFamily="49" charset="0"/>
            </a:endParaRPr>
          </a:p>
          <a:p>
            <a:r>
              <a:rPr lang="en-US" sz="1600" b="0" dirty="0">
                <a:solidFill>
                  <a:srgbClr val="569CD6"/>
                </a:solidFill>
                <a:effectLst/>
                <a:latin typeface="Courier New" panose="02070309020205020404" pitchFamily="49" charset="0"/>
                <a:cs typeface="Courier New" panose="02070309020205020404" pitchFamily="49" charset="0"/>
              </a:rPr>
              <a:t>FROM</a:t>
            </a:r>
            <a:r>
              <a:rPr lang="en-US" sz="1600" b="0" dirty="0">
                <a:solidFill>
                  <a:srgbClr val="FFFFFF"/>
                </a:solidFill>
                <a:effectLst/>
                <a:latin typeface="Courier New" panose="02070309020205020404" pitchFamily="49" charset="0"/>
                <a:cs typeface="Courier New" panose="02070309020205020404" pitchFamily="49" charset="0"/>
              </a:rPr>
              <a:t> stream</a:t>
            </a:r>
          </a:p>
          <a:p>
            <a:r>
              <a:rPr lang="en-US" sz="1600" b="0" dirty="0">
                <a:solidFill>
                  <a:srgbClr val="569CD6"/>
                </a:solidFill>
                <a:effectLst/>
                <a:latin typeface="Courier New" panose="02070309020205020404" pitchFamily="49" charset="0"/>
                <a:cs typeface="Courier New" panose="02070309020205020404" pitchFamily="49" charset="0"/>
              </a:rPr>
              <a:t>GROUP</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569CD6"/>
                </a:solidFill>
                <a:effectLst/>
                <a:latin typeface="Courier New" panose="02070309020205020404" pitchFamily="49" charset="0"/>
                <a:cs typeface="Courier New" panose="02070309020205020404" pitchFamily="49" charset="0"/>
              </a:rPr>
              <a:t>BY</a:t>
            </a:r>
            <a:r>
              <a:rPr lang="en-US" sz="1600" b="0" dirty="0">
                <a:solidFill>
                  <a:srgbClr val="FFFFFF"/>
                </a:solidFill>
                <a:effectLst/>
                <a:latin typeface="Courier New" panose="02070309020205020404" pitchFamily="49" charset="0"/>
                <a:cs typeface="Courier New" panose="02070309020205020404" pitchFamily="49" charset="0"/>
              </a:rPr>
              <a:t> 1</a:t>
            </a:r>
          </a:p>
          <a:p>
            <a:r>
              <a:rPr lang="en-US" sz="1600" b="0" dirty="0">
                <a:solidFill>
                  <a:srgbClr val="569CD6"/>
                </a:solidFill>
                <a:effectLst/>
                <a:latin typeface="Courier New" panose="02070309020205020404" pitchFamily="49" charset="0"/>
                <a:cs typeface="Courier New" panose="02070309020205020404" pitchFamily="49" charset="0"/>
              </a:rPr>
              <a:t>ORDER</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569CD6"/>
                </a:solidFill>
                <a:effectLst/>
                <a:latin typeface="Courier New" panose="02070309020205020404" pitchFamily="49" charset="0"/>
                <a:cs typeface="Courier New" panose="02070309020205020404" pitchFamily="49" charset="0"/>
              </a:rPr>
              <a:t>BY</a:t>
            </a:r>
            <a:r>
              <a:rPr lang="en-US" sz="1600" b="0" dirty="0">
                <a:solidFill>
                  <a:srgbClr val="FFFFFF"/>
                </a:solidFill>
                <a:effectLst/>
                <a:latin typeface="Courier New" panose="02070309020205020404" pitchFamily="49" charset="0"/>
                <a:cs typeface="Courier New" panose="02070309020205020404" pitchFamily="49" charset="0"/>
              </a:rPr>
              <a:t> 2 </a:t>
            </a:r>
            <a:r>
              <a:rPr lang="en-US" sz="1600" b="0" dirty="0">
                <a:solidFill>
                  <a:srgbClr val="569CD6"/>
                </a:solidFill>
                <a:effectLst/>
                <a:latin typeface="Courier New" panose="02070309020205020404" pitchFamily="49" charset="0"/>
                <a:cs typeface="Courier New" panose="02070309020205020404" pitchFamily="49" charset="0"/>
              </a:rPr>
              <a:t>DESC</a:t>
            </a:r>
            <a:endParaRPr lang="en-US" sz="1600" b="0" dirty="0">
              <a:solidFill>
                <a:srgbClr val="FFFFFF"/>
              </a:solidFill>
              <a:effectLst/>
              <a:latin typeface="Courier New" panose="02070309020205020404" pitchFamily="49" charset="0"/>
              <a:cs typeface="Courier New" panose="02070309020205020404" pitchFamily="49" charset="0"/>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530087" y="828006"/>
            <a:ext cx="4187688" cy="276811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indent="-304800">
              <a:lnSpc>
                <a:spcPct val="115000"/>
              </a:lnSpc>
              <a:buSzPts val="1200"/>
              <a:buFont typeface="Roboto"/>
              <a:buChar char="●"/>
            </a:pPr>
            <a:r>
              <a:rPr lang="en-US" sz="1200" dirty="0">
                <a:latin typeface="Roboto"/>
                <a:ea typeface="Roboto"/>
                <a:sym typeface="Roboto"/>
              </a:rPr>
              <a:t>The majority of users, approximately 45%, opt for the Twitch website itself as their primary streaming platform, indicating its widespread popularity.</a:t>
            </a:r>
          </a:p>
          <a:p>
            <a:pPr marL="152400">
              <a:lnSpc>
                <a:spcPct val="115000"/>
              </a:lnSpc>
              <a:buSzPts val="1200"/>
            </a:pPr>
            <a:endParaRPr lang="en-US" sz="1200" dirty="0">
              <a:latin typeface="Roboto"/>
              <a:ea typeface="Roboto"/>
              <a:sym typeface="Roboto"/>
            </a:endParaRPr>
          </a:p>
          <a:p>
            <a:pPr marL="457200" indent="-304800">
              <a:lnSpc>
                <a:spcPct val="115000"/>
              </a:lnSpc>
              <a:buSzPts val="1200"/>
              <a:buFont typeface="Roboto"/>
              <a:buChar char="●"/>
            </a:pPr>
            <a:r>
              <a:rPr lang="en-US" sz="1200" dirty="0">
                <a:latin typeface="Roboto"/>
                <a:ea typeface="Roboto"/>
                <a:sym typeface="Roboto"/>
              </a:rPr>
              <a:t>Following closely are smartphone users, with iPhones and Android phones securing the second and third positions, collectively accounting for about 38% of the user base.</a:t>
            </a:r>
          </a:p>
          <a:p>
            <a:pPr marL="152400">
              <a:lnSpc>
                <a:spcPct val="115000"/>
              </a:lnSpc>
              <a:buSzPts val="1200"/>
            </a:pPr>
            <a:endParaRPr lang="en-US" sz="1200" dirty="0">
              <a:latin typeface="Roboto"/>
              <a:ea typeface="Roboto"/>
              <a:sym typeface="Roboto"/>
            </a:endParaRPr>
          </a:p>
          <a:p>
            <a:pPr marL="457200" indent="-304800">
              <a:lnSpc>
                <a:spcPct val="115000"/>
              </a:lnSpc>
              <a:buSzPts val="1200"/>
              <a:buFont typeface="Roboto"/>
              <a:buChar char="●"/>
            </a:pPr>
            <a:r>
              <a:rPr lang="en-US" sz="1200" dirty="0">
                <a:latin typeface="Roboto"/>
                <a:ea typeface="Roboto"/>
                <a:cs typeface="Roboto"/>
                <a:sym typeface="Roboto"/>
              </a:rPr>
              <a:t>The dominance of the site as the preferred platform underscores its significance, overshadowing mobile devices in terms of user preference.</a:t>
            </a: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561022021"/>
              </p:ext>
            </p:extLst>
          </p:nvPr>
        </p:nvGraphicFramePr>
        <p:xfrm>
          <a:off x="5060115" y="816339"/>
          <a:ext cx="3553798" cy="4114139"/>
        </p:xfrm>
        <a:graphic>
          <a:graphicData uri="http://schemas.openxmlformats.org/drawingml/2006/table">
            <a:tbl>
              <a:tblPr>
                <a:noFill/>
                <a:tableStyleId>{8628B589-4659-4227-9C68-565DD4A46BFE}</a:tableStyleId>
              </a:tblPr>
              <a:tblGrid>
                <a:gridCol w="1322644">
                  <a:extLst>
                    <a:ext uri="{9D8B030D-6E8A-4147-A177-3AD203B41FA5}">
                      <a16:colId xmlns:a16="http://schemas.microsoft.com/office/drawing/2014/main" val="20000"/>
                    </a:ext>
                  </a:extLst>
                </a:gridCol>
                <a:gridCol w="1111345">
                  <a:extLst>
                    <a:ext uri="{9D8B030D-6E8A-4147-A177-3AD203B41FA5}">
                      <a16:colId xmlns:a16="http://schemas.microsoft.com/office/drawing/2014/main" val="20001"/>
                    </a:ext>
                  </a:extLst>
                </a:gridCol>
                <a:gridCol w="1119809">
                  <a:extLst>
                    <a:ext uri="{9D8B030D-6E8A-4147-A177-3AD203B41FA5}">
                      <a16:colId xmlns:a16="http://schemas.microsoft.com/office/drawing/2014/main" val="20002"/>
                    </a:ext>
                  </a:extLst>
                </a:gridCol>
              </a:tblGrid>
              <a:tr h="328227">
                <a:tc>
                  <a:txBody>
                    <a:bodyPr/>
                    <a:lstStyle/>
                    <a:p>
                      <a:pPr algn="ctr" fontAlgn="ctr"/>
                      <a:r>
                        <a:rPr lang="en-US" sz="1100" b="1" i="0" u="none" strike="noStrike" cap="none" dirty="0">
                          <a:solidFill>
                            <a:schemeClr val="bg1"/>
                          </a:solidFill>
                          <a:effectLst/>
                          <a:latin typeface="Segoe UI" panose="020B0502040204020203" pitchFamily="34" charset="0"/>
                          <a:cs typeface="Arial"/>
                          <a:sym typeface="Arial"/>
                        </a:rPr>
                        <a:t>Player</a:t>
                      </a:r>
                    </a:p>
                  </a:txBody>
                  <a:tcPr marL="9525" marR="9525" marT="9525" marB="0" anchor="ctr">
                    <a:solidFill>
                      <a:srgbClr val="204056">
                        <a:alpha val="82490"/>
                      </a:srgbClr>
                    </a:solidFill>
                  </a:tcPr>
                </a:tc>
                <a:tc>
                  <a:txBody>
                    <a:bodyPr/>
                    <a:lstStyle/>
                    <a:p>
                      <a:pPr algn="ctr" fontAlgn="ctr"/>
                      <a:r>
                        <a:rPr lang="en-US" sz="1100" b="1" i="0" u="none" strike="noStrike" cap="none" dirty="0">
                          <a:solidFill>
                            <a:schemeClr val="bg1"/>
                          </a:solidFill>
                          <a:effectLst/>
                          <a:latin typeface="Segoe UI" panose="020B0502040204020203" pitchFamily="34" charset="0"/>
                          <a:cs typeface="Arial"/>
                          <a:sym typeface="Arial"/>
                        </a:rPr>
                        <a:t>Users</a:t>
                      </a:r>
                    </a:p>
                  </a:txBody>
                  <a:tcPr marL="9525" marR="9525" marT="9525" marB="0" anchor="ctr">
                    <a:solidFill>
                      <a:srgbClr val="204056">
                        <a:alpha val="82490"/>
                      </a:srgbClr>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Segoe UI" panose="020B0502040204020203" pitchFamily="34" charset="0"/>
                          <a:cs typeface="Arial"/>
                          <a:sym typeface="Arial"/>
                        </a:rPr>
                        <a:t>Percentage</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28227">
                <a:tc>
                  <a:txBody>
                    <a:bodyPr/>
                    <a:lstStyle/>
                    <a:p>
                      <a:pPr algn="ctr" fontAlgn="ctr"/>
                      <a:r>
                        <a:rPr lang="en-US" sz="1100" b="0" i="0" u="none" strike="noStrike" dirty="0">
                          <a:solidFill>
                            <a:schemeClr val="tx1"/>
                          </a:solidFill>
                          <a:effectLst/>
                          <a:latin typeface="Segoe UI" panose="020B0502040204020203" pitchFamily="34" charset="0"/>
                        </a:rPr>
                        <a:t>site</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1365</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45.5</a:t>
                      </a:r>
                    </a:p>
                  </a:txBody>
                  <a:tcPr marL="9525" marR="9525" marT="9525" marB="0" anchor="ctr">
                    <a:solidFill>
                      <a:schemeClr val="bg1"/>
                    </a:solidFill>
                  </a:tcPr>
                </a:tc>
                <a:extLst>
                  <a:ext uri="{0D108BD9-81ED-4DB2-BD59-A6C34878D82A}">
                    <a16:rowId xmlns:a16="http://schemas.microsoft.com/office/drawing/2014/main" val="1899675043"/>
                  </a:ext>
                </a:extLst>
              </a:tr>
              <a:tr h="328227">
                <a:tc>
                  <a:txBody>
                    <a:bodyPr/>
                    <a:lstStyle/>
                    <a:p>
                      <a:pPr algn="ctr" fontAlgn="ctr"/>
                      <a:r>
                        <a:rPr lang="en-US" sz="1100" b="0" i="0" u="none" strike="noStrike">
                          <a:solidFill>
                            <a:schemeClr val="tx1"/>
                          </a:solidFill>
                          <a:effectLst/>
                          <a:latin typeface="Segoe UI" panose="020B0502040204020203" pitchFamily="34" charset="0"/>
                        </a:rPr>
                        <a:t>iphone_t</a:t>
                      </a:r>
                    </a:p>
                  </a:txBody>
                  <a:tcPr marL="9525" marR="9525" marT="9525" marB="0" anchor="ctr">
                    <a:solidFill>
                      <a:schemeClr val="bg1"/>
                    </a:solidFill>
                  </a:tcPr>
                </a:tc>
                <a:tc>
                  <a:txBody>
                    <a:bodyPr/>
                    <a:lstStyle/>
                    <a:p>
                      <a:pPr algn="ctr" fontAlgn="ctr"/>
                      <a:r>
                        <a:rPr lang="en-US" sz="1100" b="0" i="0" u="none" strike="noStrike" dirty="0">
                          <a:solidFill>
                            <a:schemeClr val="tx1"/>
                          </a:solidFill>
                          <a:effectLst/>
                          <a:latin typeface="Segoe UI" panose="020B0502040204020203" pitchFamily="34" charset="0"/>
                        </a:rPr>
                        <a:t>622</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20.73</a:t>
                      </a:r>
                    </a:p>
                  </a:txBody>
                  <a:tcPr marL="9525" marR="9525" marT="9525" marB="0" anchor="ctr">
                    <a:solidFill>
                      <a:schemeClr val="bg1"/>
                    </a:solidFill>
                  </a:tcPr>
                </a:tc>
                <a:extLst>
                  <a:ext uri="{0D108BD9-81ED-4DB2-BD59-A6C34878D82A}">
                    <a16:rowId xmlns:a16="http://schemas.microsoft.com/office/drawing/2014/main" val="2223975716"/>
                  </a:ext>
                </a:extLst>
              </a:tr>
              <a:tr h="328227">
                <a:tc>
                  <a:txBody>
                    <a:bodyPr/>
                    <a:lstStyle/>
                    <a:p>
                      <a:pPr algn="ctr" fontAlgn="ctr"/>
                      <a:r>
                        <a:rPr lang="en-US" sz="1100" b="0" i="0" u="none" strike="noStrike">
                          <a:solidFill>
                            <a:schemeClr val="tx1"/>
                          </a:solidFill>
                          <a:effectLst/>
                          <a:latin typeface="Segoe UI" panose="020B0502040204020203" pitchFamily="34" charset="0"/>
                        </a:rPr>
                        <a:t>android</a:t>
                      </a:r>
                    </a:p>
                  </a:txBody>
                  <a:tcPr marL="9525" marR="9525" marT="9525" marB="0" anchor="ctr">
                    <a:solidFill>
                      <a:schemeClr val="bg1"/>
                    </a:solidFill>
                  </a:tcPr>
                </a:tc>
                <a:tc>
                  <a:txBody>
                    <a:bodyPr/>
                    <a:lstStyle/>
                    <a:p>
                      <a:pPr algn="ctr" fontAlgn="ctr"/>
                      <a:r>
                        <a:rPr lang="en-US" sz="1100" b="0" i="0" u="none" strike="noStrike" dirty="0">
                          <a:solidFill>
                            <a:schemeClr val="tx1"/>
                          </a:solidFill>
                          <a:effectLst/>
                          <a:latin typeface="Segoe UI" panose="020B0502040204020203" pitchFamily="34" charset="0"/>
                        </a:rPr>
                        <a:t>547</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18.23</a:t>
                      </a:r>
                    </a:p>
                  </a:txBody>
                  <a:tcPr marL="9525" marR="9525" marT="9525" marB="0" anchor="ctr">
                    <a:solidFill>
                      <a:schemeClr val="bg1"/>
                    </a:solidFill>
                  </a:tcPr>
                </a:tc>
                <a:extLst>
                  <a:ext uri="{0D108BD9-81ED-4DB2-BD59-A6C34878D82A}">
                    <a16:rowId xmlns:a16="http://schemas.microsoft.com/office/drawing/2014/main" val="2887545575"/>
                  </a:ext>
                </a:extLst>
              </a:tr>
              <a:tr h="328227">
                <a:tc>
                  <a:txBody>
                    <a:bodyPr/>
                    <a:lstStyle/>
                    <a:p>
                      <a:pPr algn="ctr" fontAlgn="ctr"/>
                      <a:r>
                        <a:rPr lang="en-US" sz="1100" b="0" i="0" u="none" strike="noStrike">
                          <a:solidFill>
                            <a:schemeClr val="tx1"/>
                          </a:solidFill>
                          <a:effectLst/>
                          <a:latin typeface="Segoe UI" panose="020B0502040204020203" pitchFamily="34" charset="0"/>
                        </a:rPr>
                        <a:t>ipad_t</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290</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9.66</a:t>
                      </a:r>
                    </a:p>
                  </a:txBody>
                  <a:tcPr marL="9525" marR="9525" marT="9525" marB="0" anchor="ctr">
                    <a:solidFill>
                      <a:schemeClr val="bg1"/>
                    </a:solidFill>
                  </a:tcPr>
                </a:tc>
                <a:extLst>
                  <a:ext uri="{0D108BD9-81ED-4DB2-BD59-A6C34878D82A}">
                    <a16:rowId xmlns:a16="http://schemas.microsoft.com/office/drawing/2014/main" val="4015117040"/>
                  </a:ext>
                </a:extLst>
              </a:tr>
              <a:tr h="328227">
                <a:tc>
                  <a:txBody>
                    <a:bodyPr/>
                    <a:lstStyle/>
                    <a:p>
                      <a:pPr algn="ctr" fontAlgn="ctr"/>
                      <a:r>
                        <a:rPr lang="en-US" sz="1100" b="0" i="0" u="none" strike="noStrike">
                          <a:solidFill>
                            <a:schemeClr val="tx1"/>
                          </a:solidFill>
                          <a:effectLst/>
                          <a:latin typeface="Segoe UI" panose="020B0502040204020203" pitchFamily="34" charset="0"/>
                        </a:rPr>
                        <a:t>embed</a:t>
                      </a:r>
                    </a:p>
                  </a:txBody>
                  <a:tcPr marL="9525" marR="9525" marT="9525" marB="0" anchor="ctr">
                    <a:solidFill>
                      <a:schemeClr val="bg1"/>
                    </a:solidFill>
                  </a:tcPr>
                </a:tc>
                <a:tc>
                  <a:txBody>
                    <a:bodyPr/>
                    <a:lstStyle/>
                    <a:p>
                      <a:pPr algn="ctr" fontAlgn="ctr"/>
                      <a:r>
                        <a:rPr lang="en-US" sz="1100" b="0" i="0" u="none" strike="noStrike" dirty="0">
                          <a:solidFill>
                            <a:schemeClr val="tx1"/>
                          </a:solidFill>
                          <a:effectLst/>
                          <a:latin typeface="Segoe UI" panose="020B0502040204020203" pitchFamily="34" charset="0"/>
                        </a:rPr>
                        <a:t>125</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4.16</a:t>
                      </a:r>
                    </a:p>
                  </a:txBody>
                  <a:tcPr marL="9525" marR="9525" marT="9525" marB="0" anchor="ctr">
                    <a:solidFill>
                      <a:schemeClr val="bg1"/>
                    </a:solidFill>
                  </a:tcPr>
                </a:tc>
                <a:extLst>
                  <a:ext uri="{0D108BD9-81ED-4DB2-BD59-A6C34878D82A}">
                    <a16:rowId xmlns:a16="http://schemas.microsoft.com/office/drawing/2014/main" val="1163324060"/>
                  </a:ext>
                </a:extLst>
              </a:tr>
              <a:tr h="328227">
                <a:tc>
                  <a:txBody>
                    <a:bodyPr/>
                    <a:lstStyle/>
                    <a:p>
                      <a:pPr algn="ctr" fontAlgn="ctr"/>
                      <a:r>
                        <a:rPr lang="en-US" sz="1100" b="0" i="0" u="none" strike="noStrike">
                          <a:solidFill>
                            <a:schemeClr val="tx1"/>
                          </a:solidFill>
                          <a:effectLst/>
                          <a:latin typeface="Segoe UI" panose="020B0502040204020203" pitchFamily="34" charset="0"/>
                        </a:rPr>
                        <a:t>xbox_one</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22</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0.73</a:t>
                      </a:r>
                    </a:p>
                  </a:txBody>
                  <a:tcPr marL="9525" marR="9525" marT="9525" marB="0" anchor="ctr">
                    <a:solidFill>
                      <a:schemeClr val="bg1"/>
                    </a:solidFill>
                  </a:tcPr>
                </a:tc>
                <a:extLst>
                  <a:ext uri="{0D108BD9-81ED-4DB2-BD59-A6C34878D82A}">
                    <a16:rowId xmlns:a16="http://schemas.microsoft.com/office/drawing/2014/main" val="968240067"/>
                  </a:ext>
                </a:extLst>
              </a:tr>
              <a:tr h="328227">
                <a:tc>
                  <a:txBody>
                    <a:bodyPr/>
                    <a:lstStyle/>
                    <a:p>
                      <a:pPr algn="ctr" fontAlgn="ctr"/>
                      <a:r>
                        <a:rPr lang="en-US" sz="1100" b="0" i="0" u="none" strike="noStrike">
                          <a:solidFill>
                            <a:schemeClr val="tx1"/>
                          </a:solidFill>
                          <a:effectLst/>
                          <a:latin typeface="Segoe UI" panose="020B0502040204020203" pitchFamily="34" charset="0"/>
                        </a:rPr>
                        <a:t>home</a:t>
                      </a:r>
                    </a:p>
                  </a:txBody>
                  <a:tcPr marL="9525" marR="9525" marT="9525" marB="0" anchor="ctr">
                    <a:solidFill>
                      <a:schemeClr val="bg1"/>
                    </a:solidFill>
                  </a:tcPr>
                </a:tc>
                <a:tc>
                  <a:txBody>
                    <a:bodyPr/>
                    <a:lstStyle/>
                    <a:p>
                      <a:pPr algn="ctr" fontAlgn="ctr"/>
                      <a:r>
                        <a:rPr lang="en-US" sz="1100" b="0" i="0" u="none" strike="noStrike" dirty="0">
                          <a:solidFill>
                            <a:schemeClr val="tx1"/>
                          </a:solidFill>
                          <a:effectLst/>
                          <a:latin typeface="Segoe UI" panose="020B0502040204020203" pitchFamily="34" charset="0"/>
                        </a:rPr>
                        <a:t>16</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0.53</a:t>
                      </a:r>
                    </a:p>
                  </a:txBody>
                  <a:tcPr marL="9525" marR="9525" marT="9525" marB="0" anchor="ctr">
                    <a:solidFill>
                      <a:schemeClr val="bg1"/>
                    </a:solidFill>
                  </a:tcPr>
                </a:tc>
                <a:extLst>
                  <a:ext uri="{0D108BD9-81ED-4DB2-BD59-A6C34878D82A}">
                    <a16:rowId xmlns:a16="http://schemas.microsoft.com/office/drawing/2014/main" val="2525687929"/>
                  </a:ext>
                </a:extLst>
              </a:tr>
              <a:tr h="328227">
                <a:tc>
                  <a:txBody>
                    <a:bodyPr/>
                    <a:lstStyle/>
                    <a:p>
                      <a:pPr algn="ctr" fontAlgn="ctr"/>
                      <a:r>
                        <a:rPr lang="en-US" sz="1100" b="0" i="0" u="none" strike="noStrike">
                          <a:solidFill>
                            <a:schemeClr val="tx1"/>
                          </a:solidFill>
                          <a:effectLst/>
                          <a:latin typeface="Segoe UI" panose="020B0502040204020203" pitchFamily="34" charset="0"/>
                        </a:rPr>
                        <a:t>amazon</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6</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0.2</a:t>
                      </a:r>
                    </a:p>
                  </a:txBody>
                  <a:tcPr marL="9525" marR="9525" marT="9525" marB="0" anchor="ctr">
                    <a:solidFill>
                      <a:schemeClr val="bg1"/>
                    </a:solidFill>
                  </a:tcPr>
                </a:tc>
                <a:extLst>
                  <a:ext uri="{0D108BD9-81ED-4DB2-BD59-A6C34878D82A}">
                    <a16:rowId xmlns:a16="http://schemas.microsoft.com/office/drawing/2014/main" val="4285350380"/>
                  </a:ext>
                </a:extLst>
              </a:tr>
              <a:tr h="328227">
                <a:tc>
                  <a:txBody>
                    <a:bodyPr/>
                    <a:lstStyle/>
                    <a:p>
                      <a:pPr algn="ctr" fontAlgn="ctr"/>
                      <a:r>
                        <a:rPr lang="en-US" sz="1100" b="0" i="0" u="none" strike="noStrike">
                          <a:solidFill>
                            <a:schemeClr val="tx1"/>
                          </a:solidFill>
                          <a:effectLst/>
                          <a:latin typeface="Segoe UI" panose="020B0502040204020203" pitchFamily="34" charset="0"/>
                        </a:rPr>
                        <a:t>frontpage</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4</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0.13</a:t>
                      </a:r>
                    </a:p>
                  </a:txBody>
                  <a:tcPr marL="9525" marR="9525" marT="9525" marB="0" anchor="ctr">
                    <a:solidFill>
                      <a:schemeClr val="bg1"/>
                    </a:solidFill>
                  </a:tcPr>
                </a:tc>
                <a:extLst>
                  <a:ext uri="{0D108BD9-81ED-4DB2-BD59-A6C34878D82A}">
                    <a16:rowId xmlns:a16="http://schemas.microsoft.com/office/drawing/2014/main" val="3118801724"/>
                  </a:ext>
                </a:extLst>
              </a:tr>
              <a:tr h="303499">
                <a:tc>
                  <a:txBody>
                    <a:bodyPr/>
                    <a:lstStyle/>
                    <a:p>
                      <a:pPr algn="ctr" fontAlgn="ctr"/>
                      <a:r>
                        <a:rPr lang="en-US" sz="1100" b="0" i="0" u="none" strike="noStrike">
                          <a:solidFill>
                            <a:schemeClr val="tx1"/>
                          </a:solidFill>
                          <a:effectLst/>
                          <a:latin typeface="Segoe UI" panose="020B0502040204020203" pitchFamily="34" charset="0"/>
                        </a:rPr>
                        <a:t>xbox360</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1</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0.03</a:t>
                      </a:r>
                    </a:p>
                  </a:txBody>
                  <a:tcPr marL="9525" marR="9525" marT="9525" marB="0" anchor="ctr">
                    <a:solidFill>
                      <a:schemeClr val="bg1"/>
                    </a:solidFill>
                  </a:tcPr>
                </a:tc>
                <a:extLst>
                  <a:ext uri="{0D108BD9-81ED-4DB2-BD59-A6C34878D82A}">
                    <a16:rowId xmlns:a16="http://schemas.microsoft.com/office/drawing/2014/main" val="10001"/>
                  </a:ext>
                </a:extLst>
              </a:tr>
              <a:tr h="264185">
                <a:tc>
                  <a:txBody>
                    <a:bodyPr/>
                    <a:lstStyle/>
                    <a:p>
                      <a:pPr algn="ctr" fontAlgn="ctr"/>
                      <a:r>
                        <a:rPr lang="en-US" sz="1100" b="0" i="0" u="none" strike="noStrike">
                          <a:solidFill>
                            <a:schemeClr val="tx1"/>
                          </a:solidFill>
                          <a:effectLst/>
                          <a:latin typeface="Segoe UI" panose="020B0502040204020203" pitchFamily="34" charset="0"/>
                        </a:rPr>
                        <a:t>roku</a:t>
                      </a:r>
                    </a:p>
                  </a:txBody>
                  <a:tcPr marL="9525" marR="9525" marT="9525" marB="0" anchor="ctr">
                    <a:solidFill>
                      <a:schemeClr val="bg1"/>
                    </a:solidFill>
                  </a:tcPr>
                </a:tc>
                <a:tc>
                  <a:txBody>
                    <a:bodyPr/>
                    <a:lstStyle/>
                    <a:p>
                      <a:pPr algn="ctr" fontAlgn="ctr"/>
                      <a:r>
                        <a:rPr lang="en-US" sz="1100" b="0" i="0" u="none" strike="noStrike">
                          <a:solidFill>
                            <a:schemeClr val="tx1"/>
                          </a:solidFill>
                          <a:effectLst/>
                          <a:latin typeface="Segoe UI" panose="020B0502040204020203" pitchFamily="34" charset="0"/>
                        </a:rPr>
                        <a:t>1</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0.03</a:t>
                      </a:r>
                    </a:p>
                  </a:txBody>
                  <a:tcPr marL="9525" marR="9525" marT="9525" marB="0" anchor="ctr">
                    <a:solidFill>
                      <a:schemeClr val="bg1"/>
                    </a:solidFill>
                  </a:tcPr>
                </a:tc>
                <a:extLst>
                  <a:ext uri="{0D108BD9-81ED-4DB2-BD59-A6C34878D82A}">
                    <a16:rowId xmlns:a16="http://schemas.microsoft.com/office/drawing/2014/main" val="10002"/>
                  </a:ext>
                </a:extLst>
              </a:tr>
              <a:tr h="264185">
                <a:tc>
                  <a:txBody>
                    <a:bodyPr/>
                    <a:lstStyle/>
                    <a:p>
                      <a:pPr algn="ctr" fontAlgn="ctr"/>
                      <a:r>
                        <a:rPr lang="en-US" sz="1100" b="0" i="0" u="none" strike="noStrike">
                          <a:solidFill>
                            <a:schemeClr val="tx1"/>
                          </a:solidFill>
                          <a:effectLst/>
                          <a:latin typeface="Segoe UI" panose="020B0502040204020203" pitchFamily="34" charset="0"/>
                        </a:rPr>
                        <a:t>chromecast</a:t>
                      </a:r>
                    </a:p>
                  </a:txBody>
                  <a:tcPr marL="9525" marR="9525" marT="9525" marB="0" anchor="ctr">
                    <a:solidFill>
                      <a:schemeClr val="bg1"/>
                    </a:solidFill>
                  </a:tcPr>
                </a:tc>
                <a:tc>
                  <a:txBody>
                    <a:bodyPr/>
                    <a:lstStyle/>
                    <a:p>
                      <a:pPr algn="ctr" fontAlgn="ctr"/>
                      <a:r>
                        <a:rPr lang="en-US" sz="1100" b="0" i="0" u="none" strike="noStrike" dirty="0">
                          <a:solidFill>
                            <a:schemeClr val="tx1"/>
                          </a:solidFill>
                          <a:effectLst/>
                          <a:latin typeface="Segoe UI" panose="020B0502040204020203" pitchFamily="34" charset="0"/>
                        </a:rPr>
                        <a:t>1</a:t>
                      </a:r>
                    </a:p>
                  </a:txBody>
                  <a:tcPr marL="9525" marR="9525" marT="9525" marB="0" anchor="ctr">
                    <a:solidFill>
                      <a:schemeClr val="bg1"/>
                    </a:solidFill>
                  </a:tcPr>
                </a:tc>
                <a:tc>
                  <a:txBody>
                    <a:bodyPr/>
                    <a:lstStyle/>
                    <a:p>
                      <a:pPr algn="ctr" fontAlgn="b"/>
                      <a:r>
                        <a:rPr lang="en-US" sz="1100" b="0" i="0" u="none" strike="noStrike" dirty="0">
                          <a:solidFill>
                            <a:schemeClr val="tx1"/>
                          </a:solidFill>
                          <a:effectLst/>
                          <a:latin typeface="Calibri" panose="020F0502020204030204" pitchFamily="34" charset="0"/>
                        </a:rPr>
                        <a:t>0.03</a:t>
                      </a:r>
                    </a:p>
                  </a:txBody>
                  <a:tcPr marL="9525" marR="9525" marT="9525" marB="0" anchor="c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774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5. Games and their genres</a:t>
            </a:r>
            <a:endParaRPr lang="en-US" dirty="0"/>
          </a:p>
        </p:txBody>
      </p:sp>
    </p:spTree>
    <p:extLst>
      <p:ext uri="{BB962C8B-B14F-4D97-AF65-F5344CB8AC3E}">
        <p14:creationId xmlns:p14="http://schemas.microsoft.com/office/powerpoint/2010/main" val="240737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81914"/>
            <a:ext cx="8520600" cy="481703"/>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5. </a:t>
            </a:r>
            <a:r>
              <a:rPr lang="en-US" sz="2400" dirty="0">
                <a:solidFill>
                  <a:srgbClr val="222222"/>
                </a:solidFill>
                <a:highlight>
                  <a:srgbClr val="FFFFFF"/>
                </a:highlight>
                <a:latin typeface="Roboto"/>
                <a:ea typeface="Roboto"/>
                <a:cs typeface="Roboto"/>
                <a:sym typeface="Roboto"/>
              </a:rPr>
              <a:t>Categorization of Games into Genres?</a:t>
            </a:r>
          </a:p>
        </p:txBody>
      </p:sp>
      <p:sp>
        <p:nvSpPr>
          <p:cNvPr id="323" name="Shape 323"/>
          <p:cNvSpPr txBox="1"/>
          <p:nvPr/>
        </p:nvSpPr>
        <p:spPr>
          <a:xfrm>
            <a:off x="311699" y="1941442"/>
            <a:ext cx="4035013" cy="3020139"/>
          </a:xfrm>
          <a:prstGeom prst="rect">
            <a:avLst/>
          </a:prstGeom>
          <a:solidFill>
            <a:srgbClr val="D9D9D9"/>
          </a:solidFill>
          <a:ln>
            <a:noFill/>
          </a:ln>
        </p:spPr>
        <p:txBody>
          <a:bodyPr spcFirstLastPara="1" wrap="square" lIns="91425" tIns="91425" rIns="91425" bIns="91425" anchor="t" anchorCtr="0">
            <a:noAutofit/>
          </a:bodyPr>
          <a:lstStyle/>
          <a:p>
            <a:r>
              <a:rPr lang="en-US" sz="1000" b="0" dirty="0">
                <a:solidFill>
                  <a:srgbClr val="569CD6"/>
                </a:solidFill>
                <a:effectLst/>
                <a:latin typeface="Courier New" panose="02070309020205020404" pitchFamily="49" charset="0"/>
                <a:cs typeface="Courier New" panose="02070309020205020404" pitchFamily="49" charset="0"/>
              </a:rPr>
              <a:t>WITH</a:t>
            </a:r>
            <a:r>
              <a:rPr lang="en-US" sz="1000" b="0" dirty="0">
                <a:solidFill>
                  <a:srgbClr val="FFFFFF"/>
                </a:solidFill>
                <a:effectLst/>
                <a:latin typeface="Courier New" panose="02070309020205020404" pitchFamily="49" charset="0"/>
                <a:cs typeface="Courier New" panose="02070309020205020404" pitchFamily="49" charset="0"/>
              </a:rPr>
              <a:t> genre </a:t>
            </a:r>
            <a:r>
              <a:rPr lang="en-US" sz="1000" b="0" dirty="0">
                <a:solidFill>
                  <a:srgbClr val="569CD6"/>
                </a:solidFill>
                <a:effectLst/>
                <a:latin typeface="Courier New" panose="02070309020205020404" pitchFamily="49" charset="0"/>
                <a:cs typeface="Courier New" panose="02070309020205020404" pitchFamily="49" charset="0"/>
              </a:rPr>
              <a:t>AS</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SELECT</a:t>
            </a:r>
            <a:r>
              <a:rPr lang="en-US" sz="1000" b="0" dirty="0">
                <a:solidFill>
                  <a:srgbClr val="FFFFFF"/>
                </a:solidFill>
                <a:effectLst/>
                <a:latin typeface="Courier New" panose="02070309020205020404" pitchFamily="49" charset="0"/>
                <a:cs typeface="Courier New" panose="02070309020205020404" pitchFamily="49" charset="0"/>
              </a:rPr>
              <a:t> game</a:t>
            </a:r>
            <a:r>
              <a:rPr lang="en-US" sz="1000" b="0" dirty="0">
                <a:solidFill>
                  <a:srgbClr val="FFFF00"/>
                </a:solidFill>
                <a:effectLst/>
                <a:latin typeface="Courier New" panose="02070309020205020404" pitchFamily="49" charset="0"/>
                <a:cs typeface="Courier New" panose="02070309020205020404" pitchFamily="49" charset="0"/>
              </a:rPr>
              <a:t>,</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CASE</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WHEN</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game = </a:t>
            </a:r>
            <a:r>
              <a:rPr lang="en-US" sz="1000" b="0" dirty="0">
                <a:solidFill>
                  <a:srgbClr val="CE9178"/>
                </a:solidFill>
                <a:effectLst/>
                <a:latin typeface="Courier New" panose="02070309020205020404" pitchFamily="49" charset="0"/>
                <a:cs typeface="Courier New" panose="02070309020205020404" pitchFamily="49" charset="0"/>
              </a:rPr>
              <a:t>'League of Legends'</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OR</a:t>
            </a:r>
            <a:r>
              <a:rPr lang="en-US" sz="1000" b="0" dirty="0">
                <a:solidFill>
                  <a:srgbClr val="FFFFFF"/>
                </a:solidFill>
                <a:effectLst/>
                <a:latin typeface="Courier New" panose="02070309020205020404" pitchFamily="49" charset="0"/>
                <a:cs typeface="Courier New" panose="02070309020205020404" pitchFamily="49" charset="0"/>
              </a:rPr>
              <a:t> </a:t>
            </a: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game = </a:t>
            </a:r>
            <a:r>
              <a:rPr lang="en-US" sz="1000" b="0" dirty="0">
                <a:solidFill>
                  <a:srgbClr val="CE9178"/>
                </a:solidFill>
                <a:effectLst/>
                <a:latin typeface="Courier New" panose="02070309020205020404" pitchFamily="49" charset="0"/>
                <a:cs typeface="Courier New" panose="02070309020205020404" pitchFamily="49" charset="0"/>
              </a:rPr>
              <a:t>'Dota 2'</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OR</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game = </a:t>
            </a:r>
            <a:r>
              <a:rPr lang="en-US" sz="1000" b="0" dirty="0">
                <a:solidFill>
                  <a:srgbClr val="CE9178"/>
                </a:solidFill>
                <a:effectLst/>
                <a:latin typeface="Courier New" panose="02070309020205020404" pitchFamily="49" charset="0"/>
                <a:cs typeface="Courier New" panose="02070309020205020404" pitchFamily="49" charset="0"/>
              </a:rPr>
              <a:t>'Heroes of the Storm'</a:t>
            </a:r>
            <a:r>
              <a:rPr lang="en-US" sz="1000" b="0" dirty="0">
                <a:solidFill>
                  <a:srgbClr val="FFFF00"/>
                </a:solidFill>
                <a:effectLst/>
                <a:latin typeface="Courier New" panose="02070309020205020404" pitchFamily="49" charset="0"/>
                <a:cs typeface="Courier New" panose="02070309020205020404" pitchFamily="49" charset="0"/>
              </a:rPr>
              <a:t>)</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THEN</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CE9178"/>
                </a:solidFill>
                <a:effectLst/>
                <a:latin typeface="Courier New" panose="02070309020205020404" pitchFamily="49" charset="0"/>
                <a:cs typeface="Courier New" panose="02070309020205020404" pitchFamily="49" charset="0"/>
              </a:rPr>
              <a:t>'MOBA'</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WHEN</a:t>
            </a:r>
            <a:r>
              <a:rPr lang="en-US" sz="1000" b="0" dirty="0">
                <a:solidFill>
                  <a:srgbClr val="FFFFFF"/>
                </a:solidFill>
                <a:effectLst/>
                <a:latin typeface="Courier New" panose="02070309020205020404" pitchFamily="49" charset="0"/>
                <a:cs typeface="Courier New" panose="02070309020205020404" pitchFamily="49" charset="0"/>
              </a:rPr>
              <a:t> game = </a:t>
            </a:r>
            <a:r>
              <a:rPr lang="en-US" sz="1000" b="0" dirty="0">
                <a:solidFill>
                  <a:srgbClr val="CE9178"/>
                </a:solidFill>
                <a:effectLst/>
                <a:latin typeface="Courier New" panose="02070309020205020404" pitchFamily="49" charset="0"/>
                <a:cs typeface="Courier New" panose="02070309020205020404" pitchFamily="49" charset="0"/>
              </a:rPr>
              <a:t>'Counter-Strike: Global Offensive'</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THEN</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CE9178"/>
                </a:solidFill>
                <a:effectLst/>
                <a:latin typeface="Courier New" panose="02070309020205020404" pitchFamily="49" charset="0"/>
                <a:cs typeface="Courier New" panose="02070309020205020404" pitchFamily="49" charset="0"/>
              </a:rPr>
              <a:t>'FPS'</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WHEN</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game = </a:t>
            </a:r>
            <a:r>
              <a:rPr lang="en-US" sz="1000" b="0" dirty="0">
                <a:solidFill>
                  <a:srgbClr val="CE9178"/>
                </a:solidFill>
                <a:effectLst/>
                <a:latin typeface="Courier New" panose="02070309020205020404" pitchFamily="49" charset="0"/>
                <a:cs typeface="Courier New" panose="02070309020205020404" pitchFamily="49" charset="0"/>
              </a:rPr>
              <a:t>'DayZ'</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OR</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game = </a:t>
            </a:r>
            <a:r>
              <a:rPr lang="en-US" sz="1000" b="0" dirty="0">
                <a:solidFill>
                  <a:srgbClr val="CE9178"/>
                </a:solidFill>
                <a:effectLst/>
                <a:latin typeface="Courier New" panose="02070309020205020404" pitchFamily="49" charset="0"/>
                <a:cs typeface="Courier New" panose="02070309020205020404" pitchFamily="49" charset="0"/>
              </a:rPr>
              <a:t>'ARK: Survival Evolved'</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 </a:t>
            </a: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THEN</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CE9178"/>
                </a:solidFill>
                <a:effectLst/>
                <a:latin typeface="Courier New" panose="02070309020205020404" pitchFamily="49" charset="0"/>
                <a:cs typeface="Courier New" panose="02070309020205020404" pitchFamily="49" charset="0"/>
              </a:rPr>
              <a:t>'survival'</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ELSE</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CE9178"/>
                </a:solidFill>
                <a:effectLst/>
                <a:latin typeface="Courier New" panose="02070309020205020404" pitchFamily="49" charset="0"/>
                <a:cs typeface="Courier New" panose="02070309020205020404" pitchFamily="49" charset="0"/>
              </a:rPr>
              <a:t>'Other'</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END</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AS</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CE9178"/>
                </a:solidFill>
                <a:effectLst/>
                <a:latin typeface="Courier New" panose="02070309020205020404" pitchFamily="49" charset="0"/>
                <a:cs typeface="Courier New" panose="02070309020205020404" pitchFamily="49" charset="0"/>
              </a:rPr>
              <a:t>'genre'</a:t>
            </a:r>
            <a:r>
              <a:rPr lang="en-US" sz="1000" b="0" dirty="0">
                <a:solidFill>
                  <a:srgbClr val="FFFF00"/>
                </a:solidFill>
                <a:effectLst/>
                <a:latin typeface="Courier New" panose="02070309020205020404" pitchFamily="49" charset="0"/>
                <a:cs typeface="Courier New" panose="02070309020205020404" pitchFamily="49" charset="0"/>
              </a:rPr>
              <a:t>,</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COUNT</a:t>
            </a:r>
            <a:r>
              <a:rPr lang="en-US" sz="1000" b="0" dirty="0">
                <a:solidFill>
                  <a:srgbClr val="FFFF00"/>
                </a:solidFill>
                <a:effectLst/>
                <a:latin typeface="Courier New" panose="02070309020205020404" pitchFamily="49" charset="0"/>
                <a:cs typeface="Courier New" panose="02070309020205020404" pitchFamily="49" charset="0"/>
              </a:rPr>
              <a:t>(</a:t>
            </a:r>
            <a:r>
              <a:rPr lang="en-US" sz="1000" b="0" dirty="0">
                <a:solidFill>
                  <a:srgbClr val="FFFFFF"/>
                </a:solidFill>
                <a:effectLst/>
                <a:latin typeface="Courier New" panose="02070309020205020404" pitchFamily="49" charset="0"/>
                <a:cs typeface="Courier New" panose="02070309020205020404" pitchFamily="49" charset="0"/>
              </a:rPr>
              <a:t>*</a:t>
            </a:r>
            <a:r>
              <a:rPr lang="en-US" sz="1000" b="0" dirty="0">
                <a:solidFill>
                  <a:srgbClr val="FFFF00"/>
                </a:solidFill>
                <a:effectLst/>
                <a:latin typeface="Courier New" panose="02070309020205020404" pitchFamily="49" charset="0"/>
                <a:cs typeface="Courier New" panose="02070309020205020404" pitchFamily="49" charset="0"/>
              </a:rPr>
              <a:t>)</a:t>
            </a:r>
            <a:endParaRPr lang="en-US" sz="1000" b="0" dirty="0">
              <a:solidFill>
                <a:srgbClr val="FFFFFF"/>
              </a:solidFill>
              <a:effectLst/>
              <a:latin typeface="Courier New" panose="02070309020205020404" pitchFamily="49" charset="0"/>
              <a:cs typeface="Courier New" panose="02070309020205020404" pitchFamily="49" charset="0"/>
            </a:endParaRP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FROM</a:t>
            </a:r>
            <a:r>
              <a:rPr lang="en-US" sz="1000" b="0" dirty="0">
                <a:solidFill>
                  <a:srgbClr val="FFFFFF"/>
                </a:solidFill>
                <a:effectLst/>
                <a:latin typeface="Courier New" panose="02070309020205020404" pitchFamily="49" charset="0"/>
                <a:cs typeface="Courier New" panose="02070309020205020404" pitchFamily="49" charset="0"/>
              </a:rPr>
              <a:t> stream</a:t>
            </a: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GROUP</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BY</a:t>
            </a:r>
            <a:r>
              <a:rPr lang="en-US" sz="1000" b="0" dirty="0">
                <a:solidFill>
                  <a:srgbClr val="FFFFFF"/>
                </a:solidFill>
                <a:effectLst/>
                <a:latin typeface="Courier New" panose="02070309020205020404" pitchFamily="49" charset="0"/>
                <a:cs typeface="Courier New" panose="02070309020205020404" pitchFamily="49" charset="0"/>
              </a:rPr>
              <a:t> 1</a:t>
            </a:r>
          </a:p>
          <a:p>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ORDER</a:t>
            </a:r>
            <a:r>
              <a:rPr lang="en-US" sz="1000" b="0" dirty="0">
                <a:solidFill>
                  <a:srgbClr val="FFFFFF"/>
                </a:solidFill>
                <a:effectLst/>
                <a:latin typeface="Courier New" panose="02070309020205020404" pitchFamily="49" charset="0"/>
                <a:cs typeface="Courier New" panose="02070309020205020404" pitchFamily="49" charset="0"/>
              </a:rPr>
              <a:t> </a:t>
            </a:r>
            <a:r>
              <a:rPr lang="en-US" sz="1000" b="0" dirty="0">
                <a:solidFill>
                  <a:srgbClr val="569CD6"/>
                </a:solidFill>
                <a:effectLst/>
                <a:latin typeface="Courier New" panose="02070309020205020404" pitchFamily="49" charset="0"/>
                <a:cs typeface="Courier New" panose="02070309020205020404" pitchFamily="49" charset="0"/>
              </a:rPr>
              <a:t>BY</a:t>
            </a:r>
            <a:r>
              <a:rPr lang="en-US" sz="1000" b="0" dirty="0">
                <a:solidFill>
                  <a:srgbClr val="FFFFFF"/>
                </a:solidFill>
                <a:effectLst/>
                <a:latin typeface="Courier New" panose="02070309020205020404" pitchFamily="49" charset="0"/>
                <a:cs typeface="Courier New" panose="02070309020205020404" pitchFamily="49" charset="0"/>
              </a:rPr>
              <a:t> 3 </a:t>
            </a:r>
            <a:r>
              <a:rPr lang="en-US" sz="1000" b="0" dirty="0">
                <a:solidFill>
                  <a:srgbClr val="569CD6"/>
                </a:solidFill>
                <a:effectLst/>
                <a:latin typeface="Courier New" panose="02070309020205020404" pitchFamily="49" charset="0"/>
                <a:cs typeface="Courier New" panose="02070309020205020404" pitchFamily="49" charset="0"/>
              </a:rPr>
              <a:t>DESC</a:t>
            </a:r>
            <a:r>
              <a:rPr lang="en-US" sz="1000" b="0" dirty="0">
                <a:solidFill>
                  <a:srgbClr val="FFFF00"/>
                </a:solidFill>
                <a:effectLst/>
                <a:latin typeface="Courier New" panose="02070309020205020404" pitchFamily="49" charset="0"/>
                <a:cs typeface="Courier New" panose="02070309020205020404" pitchFamily="49" charset="0"/>
              </a:rPr>
              <a:t>)</a:t>
            </a:r>
            <a:br>
              <a:rPr lang="en-US" sz="1000" b="0" dirty="0">
                <a:solidFill>
                  <a:srgbClr val="FFFFFF"/>
                </a:solidFill>
                <a:effectLst/>
                <a:latin typeface="Courier New" panose="02070309020205020404" pitchFamily="49" charset="0"/>
                <a:cs typeface="Courier New" panose="02070309020205020404" pitchFamily="49" charset="0"/>
              </a:rPr>
            </a:br>
            <a:r>
              <a:rPr lang="en-US" sz="1000" b="0" dirty="0">
                <a:solidFill>
                  <a:srgbClr val="569CD6"/>
                </a:solidFill>
                <a:effectLst/>
                <a:latin typeface="Courier New" panose="02070309020205020404" pitchFamily="49" charset="0"/>
                <a:cs typeface="Courier New" panose="02070309020205020404" pitchFamily="49" charset="0"/>
              </a:rPr>
              <a:t>SELECT</a:t>
            </a:r>
            <a:r>
              <a:rPr lang="en-US" sz="1000" b="0" dirty="0">
                <a:solidFill>
                  <a:srgbClr val="FFFFFF"/>
                </a:solidFill>
                <a:effectLst/>
                <a:latin typeface="Courier New" panose="02070309020205020404" pitchFamily="49" charset="0"/>
                <a:cs typeface="Courier New" panose="02070309020205020404" pitchFamily="49" charset="0"/>
              </a:rPr>
              <a:t> * </a:t>
            </a:r>
            <a:r>
              <a:rPr lang="en-US" sz="1000" b="0" dirty="0">
                <a:solidFill>
                  <a:srgbClr val="569CD6"/>
                </a:solidFill>
                <a:effectLst/>
                <a:latin typeface="Courier New" panose="02070309020205020404" pitchFamily="49" charset="0"/>
                <a:cs typeface="Courier New" panose="02070309020205020404" pitchFamily="49" charset="0"/>
              </a:rPr>
              <a:t>FROM</a:t>
            </a:r>
            <a:r>
              <a:rPr lang="en-US" sz="1000" b="0" dirty="0">
                <a:solidFill>
                  <a:srgbClr val="FFFFFF"/>
                </a:solidFill>
                <a:effectLst/>
                <a:latin typeface="Courier New" panose="02070309020205020404" pitchFamily="49" charset="0"/>
                <a:cs typeface="Courier New" panose="02070309020205020404" pitchFamily="49" charset="0"/>
              </a:rPr>
              <a:t> genre</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311699" y="840518"/>
            <a:ext cx="4035012" cy="97503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23850" lvl="0" indent="-171450"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Adjacent to this information, the genres of the games are displayed, featuring Multiplayer Online Battle Arena (MOBA), First Person Shooter (FPS), and Survival</a:t>
            </a:r>
            <a:endParaRPr lang="en-US" sz="1200" dirty="0">
              <a:latin typeface="Roboto"/>
              <a:ea typeface="Roboto"/>
              <a:sym typeface="Roboto"/>
            </a:endParaRPr>
          </a:p>
        </p:txBody>
      </p:sp>
      <p:graphicFrame>
        <p:nvGraphicFramePr>
          <p:cNvPr id="325" name="Shape 325"/>
          <p:cNvGraphicFramePr/>
          <p:nvPr>
            <p:extLst>
              <p:ext uri="{D42A27DB-BD31-4B8C-83A1-F6EECF244321}">
                <p14:modId xmlns:p14="http://schemas.microsoft.com/office/powerpoint/2010/main" val="1510602939"/>
              </p:ext>
            </p:extLst>
          </p:nvPr>
        </p:nvGraphicFramePr>
        <p:xfrm>
          <a:off x="4638261" y="834390"/>
          <a:ext cx="4446106" cy="4127192"/>
        </p:xfrm>
        <a:graphic>
          <a:graphicData uri="http://schemas.openxmlformats.org/drawingml/2006/table">
            <a:tbl>
              <a:tblPr>
                <a:noFill/>
                <a:tableStyleId>{8628B589-4659-4227-9C68-565DD4A46BFE}</a:tableStyleId>
              </a:tblPr>
              <a:tblGrid>
                <a:gridCol w="2332382">
                  <a:extLst>
                    <a:ext uri="{9D8B030D-6E8A-4147-A177-3AD203B41FA5}">
                      <a16:colId xmlns:a16="http://schemas.microsoft.com/office/drawing/2014/main" val="20000"/>
                    </a:ext>
                  </a:extLst>
                </a:gridCol>
                <a:gridCol w="1142283">
                  <a:extLst>
                    <a:ext uri="{9D8B030D-6E8A-4147-A177-3AD203B41FA5}">
                      <a16:colId xmlns:a16="http://schemas.microsoft.com/office/drawing/2014/main" val="2543665651"/>
                    </a:ext>
                  </a:extLst>
                </a:gridCol>
                <a:gridCol w="971441">
                  <a:extLst>
                    <a:ext uri="{9D8B030D-6E8A-4147-A177-3AD203B41FA5}">
                      <a16:colId xmlns:a16="http://schemas.microsoft.com/office/drawing/2014/main" val="20001"/>
                    </a:ext>
                  </a:extLst>
                </a:gridCol>
              </a:tblGrid>
              <a:tr h="317477">
                <a:tc>
                  <a:txBody>
                    <a:bodyPr/>
                    <a:lstStyle/>
                    <a:p>
                      <a:pPr algn="ctr"/>
                      <a:r>
                        <a:rPr lang="en-US" sz="1400" b="1" dirty="0">
                          <a:solidFill>
                            <a:schemeClr val="bg1"/>
                          </a:solidFill>
                          <a:effectLst/>
                        </a:rPr>
                        <a:t>Campaign</a:t>
                      </a:r>
                    </a:p>
                  </a:txBody>
                  <a:tcPr anchor="ctr">
                    <a:solidFill>
                      <a:srgbClr val="204056">
                        <a:alpha val="82490"/>
                      </a:srgbClr>
                    </a:solidFill>
                  </a:tcPr>
                </a:tc>
                <a:tc>
                  <a:txBody>
                    <a:bodyPr/>
                    <a:lstStyle/>
                    <a:p>
                      <a:pPr algn="ctr"/>
                      <a:r>
                        <a:rPr lang="en-US" sz="1400" b="1" dirty="0">
                          <a:solidFill>
                            <a:schemeClr val="bg1"/>
                          </a:solidFill>
                          <a:effectLst/>
                        </a:rPr>
                        <a:t>Genre</a:t>
                      </a:r>
                    </a:p>
                  </a:txBody>
                  <a:tcPr anchor="ctr">
                    <a:solidFill>
                      <a:srgbClr val="204056">
                        <a:alpha val="82490"/>
                      </a:srgbClr>
                    </a:solidFill>
                  </a:tcPr>
                </a:tc>
                <a:tc>
                  <a:txBody>
                    <a:bodyPr/>
                    <a:lstStyle/>
                    <a:p>
                      <a:pPr algn="ctr"/>
                      <a:r>
                        <a:rPr lang="en-US" sz="1400" b="1" dirty="0">
                          <a:solidFill>
                            <a:schemeClr val="bg1"/>
                          </a:solidFill>
                          <a:effectLst/>
                        </a:rPr>
                        <a:t>Users</a:t>
                      </a:r>
                    </a:p>
                  </a:txBody>
                  <a:tcPr anchor="ctr">
                    <a:solidFill>
                      <a:srgbClr val="204056">
                        <a:alpha val="82490"/>
                      </a:srgbClr>
                    </a:solidFill>
                  </a:tcPr>
                </a:tc>
                <a:extLst>
                  <a:ext uri="{0D108BD9-81ED-4DB2-BD59-A6C34878D82A}">
                    <a16:rowId xmlns:a16="http://schemas.microsoft.com/office/drawing/2014/main" val="10000"/>
                  </a:ext>
                </a:extLst>
              </a:tr>
              <a:tr h="253981">
                <a:tc>
                  <a:txBody>
                    <a:bodyPr/>
                    <a:lstStyle/>
                    <a:p>
                      <a:pPr algn="ctr"/>
                      <a:r>
                        <a:rPr lang="en-US" sz="1000" dirty="0">
                          <a:solidFill>
                            <a:schemeClr val="tx1"/>
                          </a:solidFill>
                          <a:effectLst/>
                        </a:rPr>
                        <a:t>League of Legends</a:t>
                      </a:r>
                    </a:p>
                  </a:txBody>
                  <a:tcPr anchor="ctr"/>
                </a:tc>
                <a:tc>
                  <a:txBody>
                    <a:bodyPr/>
                    <a:lstStyle/>
                    <a:p>
                      <a:pPr algn="ctr"/>
                      <a:r>
                        <a:rPr lang="en-US" sz="1000">
                          <a:solidFill>
                            <a:schemeClr val="tx1"/>
                          </a:solidFill>
                          <a:effectLst/>
                        </a:rPr>
                        <a:t>MOBA</a:t>
                      </a:r>
                    </a:p>
                  </a:txBody>
                  <a:tcPr anchor="ctr"/>
                </a:tc>
                <a:tc>
                  <a:txBody>
                    <a:bodyPr/>
                    <a:lstStyle/>
                    <a:p>
                      <a:pPr algn="ctr"/>
                      <a:r>
                        <a:rPr lang="en-US" sz="1000">
                          <a:solidFill>
                            <a:schemeClr val="tx1"/>
                          </a:solidFill>
                          <a:effectLst/>
                        </a:rPr>
                        <a:t>1070</a:t>
                      </a:r>
                    </a:p>
                  </a:txBody>
                  <a:tcPr anchor="ctr"/>
                </a:tc>
                <a:extLst>
                  <a:ext uri="{0D108BD9-81ED-4DB2-BD59-A6C34878D82A}">
                    <a16:rowId xmlns:a16="http://schemas.microsoft.com/office/drawing/2014/main" val="10001"/>
                  </a:ext>
                </a:extLst>
              </a:tr>
              <a:tr h="253981">
                <a:tc>
                  <a:txBody>
                    <a:bodyPr/>
                    <a:lstStyle/>
                    <a:p>
                      <a:pPr algn="ctr"/>
                      <a:r>
                        <a:rPr lang="en-US" sz="1000">
                          <a:solidFill>
                            <a:schemeClr val="tx1"/>
                          </a:solidFill>
                          <a:effectLst/>
                        </a:rPr>
                        <a:t>Dota 2</a:t>
                      </a:r>
                    </a:p>
                  </a:txBody>
                  <a:tcPr anchor="ctr"/>
                </a:tc>
                <a:tc>
                  <a:txBody>
                    <a:bodyPr/>
                    <a:lstStyle/>
                    <a:p>
                      <a:pPr algn="ctr"/>
                      <a:r>
                        <a:rPr lang="en-US" sz="1000">
                          <a:solidFill>
                            <a:schemeClr val="tx1"/>
                          </a:solidFill>
                          <a:effectLst/>
                        </a:rPr>
                        <a:t>MOBA</a:t>
                      </a:r>
                    </a:p>
                  </a:txBody>
                  <a:tcPr anchor="ctr"/>
                </a:tc>
                <a:tc>
                  <a:txBody>
                    <a:bodyPr/>
                    <a:lstStyle/>
                    <a:p>
                      <a:pPr algn="ctr"/>
                      <a:r>
                        <a:rPr lang="en-US" sz="1000">
                          <a:solidFill>
                            <a:schemeClr val="tx1"/>
                          </a:solidFill>
                          <a:effectLst/>
                        </a:rPr>
                        <a:t>472</a:t>
                      </a:r>
                    </a:p>
                  </a:txBody>
                  <a:tcPr anchor="ctr"/>
                </a:tc>
                <a:extLst>
                  <a:ext uri="{0D108BD9-81ED-4DB2-BD59-A6C34878D82A}">
                    <a16:rowId xmlns:a16="http://schemas.microsoft.com/office/drawing/2014/main" val="981661366"/>
                  </a:ext>
                </a:extLst>
              </a:tr>
              <a:tr h="253981">
                <a:tc>
                  <a:txBody>
                    <a:bodyPr/>
                    <a:lstStyle/>
                    <a:p>
                      <a:pPr algn="ctr"/>
                      <a:r>
                        <a:rPr lang="en-US" sz="1000">
                          <a:solidFill>
                            <a:schemeClr val="tx1"/>
                          </a:solidFill>
                          <a:effectLst/>
                        </a:rPr>
                        <a:t>Counter-Strike: Global Offensive</a:t>
                      </a:r>
                    </a:p>
                  </a:txBody>
                  <a:tcPr anchor="ctr"/>
                </a:tc>
                <a:tc>
                  <a:txBody>
                    <a:bodyPr/>
                    <a:lstStyle/>
                    <a:p>
                      <a:pPr algn="ctr"/>
                      <a:r>
                        <a:rPr lang="en-US" sz="1000">
                          <a:solidFill>
                            <a:schemeClr val="tx1"/>
                          </a:solidFill>
                          <a:effectLst/>
                        </a:rPr>
                        <a:t>FPS</a:t>
                      </a:r>
                    </a:p>
                  </a:txBody>
                  <a:tcPr anchor="ctr"/>
                </a:tc>
                <a:tc>
                  <a:txBody>
                    <a:bodyPr/>
                    <a:lstStyle/>
                    <a:p>
                      <a:pPr algn="ctr"/>
                      <a:r>
                        <a:rPr lang="en-US" sz="1000">
                          <a:solidFill>
                            <a:schemeClr val="tx1"/>
                          </a:solidFill>
                          <a:effectLst/>
                        </a:rPr>
                        <a:t>302</a:t>
                      </a:r>
                    </a:p>
                  </a:txBody>
                  <a:tcPr anchor="ctr"/>
                </a:tc>
                <a:extLst>
                  <a:ext uri="{0D108BD9-81ED-4DB2-BD59-A6C34878D82A}">
                    <a16:rowId xmlns:a16="http://schemas.microsoft.com/office/drawing/2014/main" val="1344830458"/>
                  </a:ext>
                </a:extLst>
              </a:tr>
              <a:tr h="253981">
                <a:tc>
                  <a:txBody>
                    <a:bodyPr/>
                    <a:lstStyle/>
                    <a:p>
                      <a:pPr algn="ctr"/>
                      <a:r>
                        <a:rPr lang="en-US" sz="1000">
                          <a:solidFill>
                            <a:schemeClr val="tx1"/>
                          </a:solidFill>
                          <a:effectLst/>
                        </a:rPr>
                        <a:t>DayZ</a:t>
                      </a:r>
                    </a:p>
                  </a:txBody>
                  <a:tcPr anchor="ctr"/>
                </a:tc>
                <a:tc>
                  <a:txBody>
                    <a:bodyPr/>
                    <a:lstStyle/>
                    <a:p>
                      <a:pPr algn="ctr"/>
                      <a:r>
                        <a:rPr lang="en-US" sz="1000">
                          <a:solidFill>
                            <a:schemeClr val="tx1"/>
                          </a:solidFill>
                          <a:effectLst/>
                        </a:rPr>
                        <a:t>survival</a:t>
                      </a:r>
                    </a:p>
                  </a:txBody>
                  <a:tcPr anchor="ctr"/>
                </a:tc>
                <a:tc>
                  <a:txBody>
                    <a:bodyPr/>
                    <a:lstStyle/>
                    <a:p>
                      <a:pPr algn="ctr"/>
                      <a:r>
                        <a:rPr lang="en-US" sz="1000">
                          <a:solidFill>
                            <a:schemeClr val="tx1"/>
                          </a:solidFill>
                          <a:effectLst/>
                        </a:rPr>
                        <a:t>239</a:t>
                      </a:r>
                    </a:p>
                  </a:txBody>
                  <a:tcPr anchor="ctr"/>
                </a:tc>
                <a:extLst>
                  <a:ext uri="{0D108BD9-81ED-4DB2-BD59-A6C34878D82A}">
                    <a16:rowId xmlns:a16="http://schemas.microsoft.com/office/drawing/2014/main" val="1881997460"/>
                  </a:ext>
                </a:extLst>
              </a:tr>
              <a:tr h="253981">
                <a:tc>
                  <a:txBody>
                    <a:bodyPr/>
                    <a:lstStyle/>
                    <a:p>
                      <a:pPr algn="ctr"/>
                      <a:r>
                        <a:rPr lang="en-US" sz="1000">
                          <a:solidFill>
                            <a:schemeClr val="tx1"/>
                          </a:solidFill>
                          <a:effectLst/>
                        </a:rPr>
                        <a:t>Heroes of the Storm</a:t>
                      </a:r>
                    </a:p>
                  </a:txBody>
                  <a:tcPr anchor="ctr"/>
                </a:tc>
                <a:tc>
                  <a:txBody>
                    <a:bodyPr/>
                    <a:lstStyle/>
                    <a:p>
                      <a:pPr algn="ctr"/>
                      <a:r>
                        <a:rPr lang="en-US" sz="1000">
                          <a:solidFill>
                            <a:schemeClr val="tx1"/>
                          </a:solidFill>
                          <a:effectLst/>
                        </a:rPr>
                        <a:t>MOBA</a:t>
                      </a:r>
                    </a:p>
                  </a:txBody>
                  <a:tcPr anchor="ctr"/>
                </a:tc>
                <a:tc>
                  <a:txBody>
                    <a:bodyPr/>
                    <a:lstStyle/>
                    <a:p>
                      <a:pPr algn="ctr"/>
                      <a:r>
                        <a:rPr lang="en-US" sz="1000" dirty="0">
                          <a:solidFill>
                            <a:schemeClr val="tx1"/>
                          </a:solidFill>
                          <a:effectLst/>
                        </a:rPr>
                        <a:t>210</a:t>
                      </a:r>
                    </a:p>
                  </a:txBody>
                  <a:tcPr anchor="ctr"/>
                </a:tc>
                <a:extLst>
                  <a:ext uri="{0D108BD9-81ED-4DB2-BD59-A6C34878D82A}">
                    <a16:rowId xmlns:a16="http://schemas.microsoft.com/office/drawing/2014/main" val="1134087610"/>
                  </a:ext>
                </a:extLst>
              </a:tr>
              <a:tr h="253981">
                <a:tc>
                  <a:txBody>
                    <a:bodyPr/>
                    <a:lstStyle/>
                    <a:p>
                      <a:pPr algn="ctr"/>
                      <a:r>
                        <a:rPr lang="en-US" sz="1000">
                          <a:solidFill>
                            <a:schemeClr val="tx1"/>
                          </a:solidFill>
                          <a:effectLst/>
                        </a:rPr>
                        <a:t>The Binding of Isaac: Rebirth</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171</a:t>
                      </a:r>
                    </a:p>
                  </a:txBody>
                  <a:tcPr anchor="ctr"/>
                </a:tc>
                <a:extLst>
                  <a:ext uri="{0D108BD9-81ED-4DB2-BD59-A6C34878D82A}">
                    <a16:rowId xmlns:a16="http://schemas.microsoft.com/office/drawing/2014/main" val="824031353"/>
                  </a:ext>
                </a:extLst>
              </a:tr>
              <a:tr h="253981">
                <a:tc>
                  <a:txBody>
                    <a:bodyPr/>
                    <a:lstStyle/>
                    <a:p>
                      <a:pPr algn="ctr"/>
                      <a:r>
                        <a:rPr lang="en-US" sz="1000">
                          <a:solidFill>
                            <a:schemeClr val="tx1"/>
                          </a:solidFill>
                          <a:effectLst/>
                        </a:rPr>
                        <a:t>Gaming Talk Shows</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170</a:t>
                      </a:r>
                    </a:p>
                  </a:txBody>
                  <a:tcPr anchor="ctr"/>
                </a:tc>
                <a:extLst>
                  <a:ext uri="{0D108BD9-81ED-4DB2-BD59-A6C34878D82A}">
                    <a16:rowId xmlns:a16="http://schemas.microsoft.com/office/drawing/2014/main" val="3538692753"/>
                  </a:ext>
                </a:extLst>
              </a:tr>
              <a:tr h="253981">
                <a:tc>
                  <a:txBody>
                    <a:bodyPr/>
                    <a:lstStyle/>
                    <a:p>
                      <a:pPr algn="ctr"/>
                      <a:r>
                        <a:rPr lang="en-US" sz="1000">
                          <a:solidFill>
                            <a:schemeClr val="tx1"/>
                          </a:solidFill>
                          <a:effectLst/>
                        </a:rPr>
                        <a:t>Hearthstone: Heroes of Warcraft</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90</a:t>
                      </a:r>
                    </a:p>
                  </a:txBody>
                  <a:tcPr anchor="ctr"/>
                </a:tc>
                <a:extLst>
                  <a:ext uri="{0D108BD9-81ED-4DB2-BD59-A6C34878D82A}">
                    <a16:rowId xmlns:a16="http://schemas.microsoft.com/office/drawing/2014/main" val="1009257819"/>
                  </a:ext>
                </a:extLst>
              </a:tr>
              <a:tr h="253981">
                <a:tc>
                  <a:txBody>
                    <a:bodyPr/>
                    <a:lstStyle/>
                    <a:p>
                      <a:pPr algn="ctr"/>
                      <a:r>
                        <a:rPr lang="en-US" sz="1000">
                          <a:solidFill>
                            <a:schemeClr val="tx1"/>
                          </a:solidFill>
                          <a:effectLst/>
                        </a:rPr>
                        <a:t>World of Tanks</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86</a:t>
                      </a:r>
                    </a:p>
                  </a:txBody>
                  <a:tcPr anchor="ctr"/>
                </a:tc>
                <a:extLst>
                  <a:ext uri="{0D108BD9-81ED-4DB2-BD59-A6C34878D82A}">
                    <a16:rowId xmlns:a16="http://schemas.microsoft.com/office/drawing/2014/main" val="3063864480"/>
                  </a:ext>
                </a:extLst>
              </a:tr>
              <a:tr h="253981">
                <a:tc>
                  <a:txBody>
                    <a:bodyPr/>
                    <a:lstStyle/>
                    <a:p>
                      <a:pPr algn="ctr"/>
                      <a:r>
                        <a:rPr lang="en-US" sz="1000">
                          <a:solidFill>
                            <a:schemeClr val="tx1"/>
                          </a:solidFill>
                          <a:effectLst/>
                        </a:rPr>
                        <a:t>Agar.io</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71</a:t>
                      </a:r>
                    </a:p>
                  </a:txBody>
                  <a:tcPr anchor="ctr"/>
                </a:tc>
                <a:extLst>
                  <a:ext uri="{0D108BD9-81ED-4DB2-BD59-A6C34878D82A}">
                    <a16:rowId xmlns:a16="http://schemas.microsoft.com/office/drawing/2014/main" val="4247216593"/>
                  </a:ext>
                </a:extLst>
              </a:tr>
              <a:tr h="253981">
                <a:tc>
                  <a:txBody>
                    <a:bodyPr/>
                    <a:lstStyle/>
                    <a:p>
                      <a:pPr algn="ctr"/>
                      <a:r>
                        <a:rPr lang="en-US" sz="1000">
                          <a:solidFill>
                            <a:schemeClr val="tx1"/>
                          </a:solidFill>
                          <a:effectLst/>
                        </a:rPr>
                        <a:t>Rocket League</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49</a:t>
                      </a:r>
                    </a:p>
                  </a:txBody>
                  <a:tcPr anchor="ctr"/>
                </a:tc>
                <a:extLst>
                  <a:ext uri="{0D108BD9-81ED-4DB2-BD59-A6C34878D82A}">
                    <a16:rowId xmlns:a16="http://schemas.microsoft.com/office/drawing/2014/main" val="2885874687"/>
                  </a:ext>
                </a:extLst>
              </a:tr>
              <a:tr h="253981">
                <a:tc>
                  <a:txBody>
                    <a:bodyPr/>
                    <a:lstStyle/>
                    <a:p>
                      <a:pPr algn="ctr"/>
                      <a:r>
                        <a:rPr lang="en-US" sz="1000">
                          <a:solidFill>
                            <a:schemeClr val="tx1"/>
                          </a:solidFill>
                          <a:effectLst/>
                        </a:rPr>
                        <a:t>SpeedRunners</a:t>
                      </a:r>
                    </a:p>
                  </a:txBody>
                  <a:tcPr anchor="ctr"/>
                </a:tc>
                <a:tc>
                  <a:txBody>
                    <a:bodyPr/>
                    <a:lstStyle/>
                    <a:p>
                      <a:pPr algn="ctr"/>
                      <a:r>
                        <a:rPr lang="en-US" sz="1000">
                          <a:solidFill>
                            <a:schemeClr val="tx1"/>
                          </a:solidFill>
                          <a:effectLst/>
                        </a:rPr>
                        <a:t>Other</a:t>
                      </a:r>
                    </a:p>
                  </a:txBody>
                  <a:tcPr anchor="ctr"/>
                </a:tc>
                <a:tc>
                  <a:txBody>
                    <a:bodyPr/>
                    <a:lstStyle/>
                    <a:p>
                      <a:pPr algn="ctr"/>
                      <a:r>
                        <a:rPr lang="en-US" sz="1000">
                          <a:solidFill>
                            <a:schemeClr val="tx1"/>
                          </a:solidFill>
                          <a:effectLst/>
                        </a:rPr>
                        <a:t>20</a:t>
                      </a:r>
                    </a:p>
                  </a:txBody>
                  <a:tcPr anchor="ctr"/>
                </a:tc>
                <a:extLst>
                  <a:ext uri="{0D108BD9-81ED-4DB2-BD59-A6C34878D82A}">
                    <a16:rowId xmlns:a16="http://schemas.microsoft.com/office/drawing/2014/main" val="3188316315"/>
                  </a:ext>
                </a:extLst>
              </a:tr>
              <a:tr h="253981">
                <a:tc>
                  <a:txBody>
                    <a:bodyPr/>
                    <a:lstStyle/>
                    <a:p>
                      <a:pPr algn="ctr"/>
                      <a:r>
                        <a:rPr lang="en-US" sz="1000">
                          <a:solidFill>
                            <a:schemeClr val="tx1"/>
                          </a:solidFill>
                          <a:effectLst/>
                        </a:rPr>
                        <a:t>ARK: Survival Evolved</a:t>
                      </a:r>
                    </a:p>
                  </a:txBody>
                  <a:tcPr anchor="ctr"/>
                </a:tc>
                <a:tc>
                  <a:txBody>
                    <a:bodyPr/>
                    <a:lstStyle/>
                    <a:p>
                      <a:pPr algn="ctr"/>
                      <a:r>
                        <a:rPr lang="en-US" sz="1000">
                          <a:solidFill>
                            <a:schemeClr val="tx1"/>
                          </a:solidFill>
                          <a:effectLst/>
                        </a:rPr>
                        <a:t>survival</a:t>
                      </a:r>
                    </a:p>
                  </a:txBody>
                  <a:tcPr anchor="ctr"/>
                </a:tc>
                <a:tc>
                  <a:txBody>
                    <a:bodyPr/>
                    <a:lstStyle/>
                    <a:p>
                      <a:pPr algn="ctr"/>
                      <a:r>
                        <a:rPr lang="en-US" sz="1000">
                          <a:solidFill>
                            <a:schemeClr val="tx1"/>
                          </a:solidFill>
                          <a:effectLst/>
                        </a:rPr>
                        <a:t>19</a:t>
                      </a:r>
                    </a:p>
                  </a:txBody>
                  <a:tcPr anchor="ctr"/>
                </a:tc>
                <a:extLst>
                  <a:ext uri="{0D108BD9-81ED-4DB2-BD59-A6C34878D82A}">
                    <a16:rowId xmlns:a16="http://schemas.microsoft.com/office/drawing/2014/main" val="2339549416"/>
                  </a:ext>
                </a:extLst>
              </a:tr>
              <a:tr h="253981">
                <a:tc>
                  <a:txBody>
                    <a:bodyPr/>
                    <a:lstStyle/>
                    <a:p>
                      <a:pPr algn="ctr"/>
                      <a:r>
                        <a:rPr lang="en-US" sz="1000" dirty="0">
                          <a:solidFill>
                            <a:schemeClr val="tx1"/>
                          </a:solidFill>
                          <a:effectLst/>
                        </a:rPr>
                        <a:t>NULL</a:t>
                      </a:r>
                    </a:p>
                  </a:txBody>
                  <a:tcPr anchor="ctr"/>
                </a:tc>
                <a:tc>
                  <a:txBody>
                    <a:bodyPr/>
                    <a:lstStyle/>
                    <a:p>
                      <a:pPr algn="ctr"/>
                      <a:r>
                        <a:rPr lang="en-US" sz="1000">
                          <a:solidFill>
                            <a:schemeClr val="tx1"/>
                          </a:solidFill>
                          <a:effectLst/>
                        </a:rPr>
                        <a:t>Other</a:t>
                      </a:r>
                    </a:p>
                  </a:txBody>
                  <a:tcPr anchor="ctr"/>
                </a:tc>
                <a:tc>
                  <a:txBody>
                    <a:bodyPr/>
                    <a:lstStyle/>
                    <a:p>
                      <a:pPr algn="ctr"/>
                      <a:r>
                        <a:rPr lang="en-US" sz="1000" dirty="0">
                          <a:solidFill>
                            <a:schemeClr val="tx1"/>
                          </a:solidFill>
                          <a:effectLst/>
                        </a:rPr>
                        <a:t>15</a:t>
                      </a:r>
                    </a:p>
                  </a:txBody>
                  <a:tcPr anchor="ctr"/>
                </a:tc>
                <a:extLst>
                  <a:ext uri="{0D108BD9-81ED-4DB2-BD59-A6C34878D82A}">
                    <a16:rowId xmlns:a16="http://schemas.microsoft.com/office/drawing/2014/main" val="2371681283"/>
                  </a:ext>
                </a:extLst>
              </a:tr>
              <a:tr h="253981">
                <a:tc>
                  <a:txBody>
                    <a:bodyPr/>
                    <a:lstStyle/>
                    <a:p>
                      <a:pPr algn="ctr"/>
                      <a:r>
                        <a:rPr lang="en-US" sz="1000" dirty="0">
                          <a:solidFill>
                            <a:schemeClr val="tx1"/>
                          </a:solidFill>
                          <a:effectLst/>
                        </a:rPr>
                        <a:t>Other games</a:t>
                      </a:r>
                    </a:p>
                  </a:txBody>
                  <a:tcPr anchor="ctr"/>
                </a:tc>
                <a:tc>
                  <a:txBody>
                    <a:bodyPr/>
                    <a:lstStyle/>
                    <a:p>
                      <a:pPr algn="ctr"/>
                      <a:r>
                        <a:rPr lang="en-US" sz="1000" dirty="0">
                          <a:solidFill>
                            <a:schemeClr val="tx1"/>
                          </a:solidFill>
                          <a:effectLst/>
                        </a:rPr>
                        <a:t>Other</a:t>
                      </a:r>
                    </a:p>
                  </a:txBody>
                  <a:tcPr anchor="ctr"/>
                </a:tc>
                <a:tc>
                  <a:txBody>
                    <a:bodyPr/>
                    <a:lstStyle/>
                    <a:p>
                      <a:pPr algn="ctr"/>
                      <a:r>
                        <a:rPr lang="en-US" sz="1000" dirty="0">
                          <a:solidFill>
                            <a:schemeClr val="tx1"/>
                          </a:solidFill>
                          <a:effectLst/>
                        </a:rPr>
                        <a:t>16</a:t>
                      </a:r>
                    </a:p>
                  </a:txBody>
                  <a:tcPr anchor="ctr"/>
                </a:tc>
                <a:extLst>
                  <a:ext uri="{0D108BD9-81ED-4DB2-BD59-A6C34878D82A}">
                    <a16:rowId xmlns:a16="http://schemas.microsoft.com/office/drawing/2014/main" val="1008298511"/>
                  </a:ext>
                </a:extLst>
              </a:tr>
            </a:tbl>
          </a:graphicData>
        </a:graphic>
      </p:graphicFrame>
    </p:spTree>
    <p:extLst>
      <p:ext uri="{BB962C8B-B14F-4D97-AF65-F5344CB8AC3E}">
        <p14:creationId xmlns:p14="http://schemas.microsoft.com/office/powerpoint/2010/main" val="364232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6. View Count Analysis for Each Hour</a:t>
            </a:r>
            <a:endParaRPr lang="en-US" dirty="0"/>
          </a:p>
        </p:txBody>
      </p:sp>
    </p:spTree>
    <p:extLst>
      <p:ext uri="{BB962C8B-B14F-4D97-AF65-F5344CB8AC3E}">
        <p14:creationId xmlns:p14="http://schemas.microsoft.com/office/powerpoint/2010/main" val="311330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306663" y="3612851"/>
            <a:ext cx="2981467" cy="1386511"/>
          </a:xfrm>
          <a:prstGeom prst="rect">
            <a:avLst/>
          </a:prstGeom>
          <a:solidFill>
            <a:srgbClr val="D9D9D9"/>
          </a:solidFill>
          <a:ln>
            <a:noFill/>
          </a:ln>
        </p:spPr>
        <p:txBody>
          <a:bodyPr spcFirstLastPara="1" wrap="square" lIns="91425" tIns="91425" rIns="91425" bIns="91425" anchor="t" anchorCtr="0">
            <a:noAutofit/>
          </a:bodyPr>
          <a:lstStyle/>
          <a:p>
            <a:r>
              <a:rPr lang="en-US" sz="1100" b="0" dirty="0">
                <a:solidFill>
                  <a:srgbClr val="569CD6"/>
                </a:solidFill>
                <a:effectLst/>
                <a:latin typeface="Courier New" panose="02070309020205020404" pitchFamily="49" charset="0"/>
                <a:cs typeface="Courier New" panose="02070309020205020404" pitchFamily="49" charset="0"/>
              </a:rPr>
              <a:t>SELECT</a:t>
            </a:r>
            <a:r>
              <a:rPr lang="en-US" sz="1100" b="0" dirty="0">
                <a:solidFill>
                  <a:srgbClr val="FFFFFF"/>
                </a:solidFill>
                <a:effectLst/>
                <a:latin typeface="Courier New" panose="02070309020205020404" pitchFamily="49" charset="0"/>
                <a:cs typeface="Courier New" panose="02070309020205020404" pitchFamily="49" charset="0"/>
              </a:rPr>
              <a:t> </a:t>
            </a:r>
          </a:p>
          <a:p>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err="1">
                <a:solidFill>
                  <a:srgbClr val="FFFFFF"/>
                </a:solidFill>
                <a:effectLst/>
                <a:latin typeface="Courier New" panose="02070309020205020404" pitchFamily="49" charset="0"/>
                <a:cs typeface="Courier New" panose="02070309020205020404" pitchFamily="49" charset="0"/>
              </a:rPr>
              <a:t>strftime</a:t>
            </a:r>
            <a:r>
              <a:rPr lang="en-US" sz="1100" b="0" dirty="0">
                <a:solidFill>
                  <a:srgbClr val="FFFF00"/>
                </a:solidFill>
                <a:effectLst/>
                <a:latin typeface="Courier New" panose="02070309020205020404" pitchFamily="49" charset="0"/>
                <a:cs typeface="Courier New" panose="02070309020205020404" pitchFamily="49" charset="0"/>
              </a:rPr>
              <a:t>(</a:t>
            </a:r>
            <a:r>
              <a:rPr lang="en-US" sz="1100" b="0" dirty="0">
                <a:solidFill>
                  <a:srgbClr val="CE9178"/>
                </a:solidFill>
                <a:effectLst/>
                <a:latin typeface="Courier New" panose="02070309020205020404" pitchFamily="49" charset="0"/>
                <a:cs typeface="Courier New" panose="02070309020205020404" pitchFamily="49" charset="0"/>
              </a:rPr>
              <a:t>'%H'</a:t>
            </a:r>
            <a:r>
              <a:rPr lang="en-US" sz="1100" b="0" dirty="0">
                <a:solidFill>
                  <a:srgbClr val="FFFF00"/>
                </a:solidFill>
                <a:effectLst/>
                <a:latin typeface="Courier New" panose="02070309020205020404" pitchFamily="49" charset="0"/>
                <a:cs typeface="Courier New" panose="02070309020205020404" pitchFamily="49" charset="0"/>
              </a:rPr>
              <a:t>,</a:t>
            </a:r>
            <a:r>
              <a:rPr lang="en-US" sz="1100" b="0" dirty="0">
                <a:solidFill>
                  <a:srgbClr val="FFFFFF"/>
                </a:solidFill>
                <a:effectLst/>
                <a:latin typeface="Courier New" panose="02070309020205020404" pitchFamily="49" charset="0"/>
                <a:cs typeface="Courier New" panose="02070309020205020404" pitchFamily="49" charset="0"/>
              </a:rPr>
              <a:t> time</a:t>
            </a:r>
            <a:r>
              <a:rPr lang="en-US" sz="1100" b="0" dirty="0">
                <a:solidFill>
                  <a:srgbClr val="FFFF00"/>
                </a:solidFill>
                <a:effectLst/>
                <a:latin typeface="Courier New" panose="02070309020205020404" pitchFamily="49" charset="0"/>
                <a:cs typeface="Courier New" panose="02070309020205020404" pitchFamily="49" charset="0"/>
              </a:rPr>
              <a:t>)</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569CD6"/>
                </a:solidFill>
                <a:effectLst/>
                <a:latin typeface="Courier New" panose="02070309020205020404" pitchFamily="49" charset="0"/>
                <a:cs typeface="Courier New" panose="02070309020205020404" pitchFamily="49" charset="0"/>
              </a:rPr>
              <a:t>AS</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CE9178"/>
                </a:solidFill>
                <a:effectLst/>
                <a:latin typeface="Courier New" panose="02070309020205020404" pitchFamily="49" charset="0"/>
                <a:cs typeface="Courier New" panose="02070309020205020404" pitchFamily="49" charset="0"/>
              </a:rPr>
              <a:t>'Time'</a:t>
            </a:r>
            <a:r>
              <a:rPr lang="en-US" sz="1100" b="0" dirty="0">
                <a:solidFill>
                  <a:srgbClr val="FFFF00"/>
                </a:solidFill>
                <a:effectLst/>
                <a:latin typeface="Courier New" panose="02070309020205020404" pitchFamily="49" charset="0"/>
                <a:cs typeface="Courier New" panose="02070309020205020404" pitchFamily="49" charset="0"/>
              </a:rPr>
              <a:t>,</a:t>
            </a:r>
            <a:endParaRPr lang="en-US" sz="1100" b="0" dirty="0">
              <a:solidFill>
                <a:srgbClr val="FFFFFF"/>
              </a:solidFill>
              <a:effectLst/>
              <a:latin typeface="Courier New" panose="02070309020205020404" pitchFamily="49" charset="0"/>
              <a:cs typeface="Courier New" panose="02070309020205020404" pitchFamily="49" charset="0"/>
            </a:endParaRPr>
          </a:p>
          <a:p>
            <a:r>
              <a:rPr lang="en-US" sz="1100" b="0" dirty="0">
                <a:solidFill>
                  <a:srgbClr val="FFFFFF"/>
                </a:solidFill>
                <a:effectLst/>
                <a:latin typeface="Courier New" panose="02070309020205020404" pitchFamily="49" charset="0"/>
                <a:cs typeface="Courier New" panose="02070309020205020404" pitchFamily="49" charset="0"/>
              </a:rPr>
              <a:t>  COUNT</a:t>
            </a:r>
            <a:r>
              <a:rPr lang="en-US" sz="1100" b="0" dirty="0">
                <a:solidFill>
                  <a:srgbClr val="FFFF00"/>
                </a:solidFill>
                <a:effectLst/>
                <a:latin typeface="Courier New" panose="02070309020205020404" pitchFamily="49" charset="0"/>
                <a:cs typeface="Courier New" panose="02070309020205020404" pitchFamily="49" charset="0"/>
              </a:rPr>
              <a:t>(</a:t>
            </a:r>
            <a:r>
              <a:rPr lang="en-US" sz="1100" b="0" dirty="0">
                <a:solidFill>
                  <a:srgbClr val="FFFFFF"/>
                </a:solidFill>
                <a:effectLst/>
                <a:latin typeface="Courier New" panose="02070309020205020404" pitchFamily="49" charset="0"/>
                <a:cs typeface="Courier New" panose="02070309020205020404" pitchFamily="49" charset="0"/>
              </a:rPr>
              <a:t>*</a:t>
            </a:r>
            <a:r>
              <a:rPr lang="en-US" sz="1100" b="0" dirty="0">
                <a:solidFill>
                  <a:srgbClr val="FFFF00"/>
                </a:solidFill>
                <a:effectLst/>
                <a:latin typeface="Courier New" panose="02070309020205020404" pitchFamily="49" charset="0"/>
                <a:cs typeface="Courier New" panose="02070309020205020404" pitchFamily="49" charset="0"/>
              </a:rPr>
              <a:t>)</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569CD6"/>
                </a:solidFill>
                <a:effectLst/>
                <a:latin typeface="Courier New" panose="02070309020205020404" pitchFamily="49" charset="0"/>
                <a:cs typeface="Courier New" panose="02070309020205020404" pitchFamily="49" charset="0"/>
              </a:rPr>
              <a:t>AS</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CE9178"/>
                </a:solidFill>
                <a:effectLst/>
                <a:latin typeface="Courier New" panose="02070309020205020404" pitchFamily="49" charset="0"/>
                <a:cs typeface="Courier New" panose="02070309020205020404" pitchFamily="49" charset="0"/>
              </a:rPr>
              <a:t>'View count '</a:t>
            </a:r>
            <a:endParaRPr lang="en-US" sz="1100" b="0" dirty="0">
              <a:solidFill>
                <a:srgbClr val="FFFFFF"/>
              </a:solidFill>
              <a:effectLst/>
              <a:latin typeface="Courier New" panose="02070309020205020404" pitchFamily="49" charset="0"/>
              <a:cs typeface="Courier New" panose="02070309020205020404" pitchFamily="49" charset="0"/>
            </a:endParaRPr>
          </a:p>
          <a:p>
            <a:r>
              <a:rPr lang="en-US" sz="1100" b="0" dirty="0">
                <a:solidFill>
                  <a:srgbClr val="569CD6"/>
                </a:solidFill>
                <a:effectLst/>
                <a:latin typeface="Courier New" panose="02070309020205020404" pitchFamily="49" charset="0"/>
                <a:cs typeface="Courier New" panose="02070309020205020404" pitchFamily="49" charset="0"/>
              </a:rPr>
              <a:t>FROM</a:t>
            </a:r>
            <a:r>
              <a:rPr lang="en-US" sz="1100" b="0" dirty="0">
                <a:solidFill>
                  <a:srgbClr val="FFFFFF"/>
                </a:solidFill>
                <a:effectLst/>
                <a:latin typeface="Courier New" panose="02070309020205020404" pitchFamily="49" charset="0"/>
                <a:cs typeface="Courier New" panose="02070309020205020404" pitchFamily="49" charset="0"/>
              </a:rPr>
              <a:t> stream</a:t>
            </a:r>
          </a:p>
          <a:p>
            <a:r>
              <a:rPr lang="en-US" sz="1100" b="0" dirty="0">
                <a:solidFill>
                  <a:srgbClr val="569CD6"/>
                </a:solidFill>
                <a:effectLst/>
                <a:latin typeface="Courier New" panose="02070309020205020404" pitchFamily="49" charset="0"/>
                <a:cs typeface="Courier New" panose="02070309020205020404" pitchFamily="49" charset="0"/>
              </a:rPr>
              <a:t>WHERE</a:t>
            </a:r>
            <a:r>
              <a:rPr lang="en-US" sz="1100" b="0" dirty="0">
                <a:solidFill>
                  <a:srgbClr val="FFFFFF"/>
                </a:solidFill>
                <a:effectLst/>
                <a:latin typeface="Courier New" panose="02070309020205020404" pitchFamily="49" charset="0"/>
                <a:cs typeface="Courier New" panose="02070309020205020404" pitchFamily="49" charset="0"/>
              </a:rPr>
              <a:t> country = </a:t>
            </a:r>
            <a:r>
              <a:rPr lang="en-US" sz="1100" b="0" dirty="0">
                <a:solidFill>
                  <a:srgbClr val="CE9178"/>
                </a:solidFill>
                <a:effectLst/>
                <a:latin typeface="Courier New" panose="02070309020205020404" pitchFamily="49" charset="0"/>
                <a:cs typeface="Courier New" panose="02070309020205020404" pitchFamily="49" charset="0"/>
              </a:rPr>
              <a:t>'US'</a:t>
            </a:r>
            <a:endParaRPr lang="en-US" sz="1100" b="0" dirty="0">
              <a:solidFill>
                <a:srgbClr val="FFFFFF"/>
              </a:solidFill>
              <a:effectLst/>
              <a:latin typeface="Courier New" panose="02070309020205020404" pitchFamily="49" charset="0"/>
              <a:cs typeface="Courier New" panose="02070309020205020404" pitchFamily="49" charset="0"/>
            </a:endParaRPr>
          </a:p>
          <a:p>
            <a:r>
              <a:rPr lang="en-US" sz="1100" b="0" dirty="0">
                <a:solidFill>
                  <a:srgbClr val="569CD6"/>
                </a:solidFill>
                <a:effectLst/>
                <a:latin typeface="Courier New" panose="02070309020205020404" pitchFamily="49" charset="0"/>
                <a:cs typeface="Courier New" panose="02070309020205020404" pitchFamily="49" charset="0"/>
              </a:rPr>
              <a:t>GROUP</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569CD6"/>
                </a:solidFill>
                <a:effectLst/>
                <a:latin typeface="Courier New" panose="02070309020205020404" pitchFamily="49" charset="0"/>
                <a:cs typeface="Courier New" panose="02070309020205020404" pitchFamily="49" charset="0"/>
              </a:rPr>
              <a:t>BY</a:t>
            </a:r>
            <a:r>
              <a:rPr lang="en-US" sz="1100" b="0" dirty="0">
                <a:solidFill>
                  <a:srgbClr val="FFFFFF"/>
                </a:solidFill>
                <a:effectLst/>
                <a:latin typeface="Courier New" panose="02070309020205020404" pitchFamily="49" charset="0"/>
                <a:cs typeface="Courier New" panose="02070309020205020404" pitchFamily="49" charset="0"/>
              </a:rPr>
              <a:t> 1</a:t>
            </a:r>
          </a:p>
          <a:p>
            <a:r>
              <a:rPr lang="en-US" sz="1100" b="0" dirty="0">
                <a:solidFill>
                  <a:srgbClr val="569CD6"/>
                </a:solidFill>
                <a:effectLst/>
                <a:latin typeface="Courier New" panose="02070309020205020404" pitchFamily="49" charset="0"/>
                <a:cs typeface="Courier New" panose="02070309020205020404" pitchFamily="49" charset="0"/>
              </a:rPr>
              <a:t>ORDER</a:t>
            </a:r>
            <a:r>
              <a:rPr lang="en-US" sz="1100" b="0" dirty="0">
                <a:solidFill>
                  <a:srgbClr val="FFFFFF"/>
                </a:solidFill>
                <a:effectLst/>
                <a:latin typeface="Courier New" panose="02070309020205020404" pitchFamily="49" charset="0"/>
                <a:cs typeface="Courier New" panose="02070309020205020404" pitchFamily="49" charset="0"/>
              </a:rPr>
              <a:t> </a:t>
            </a:r>
            <a:r>
              <a:rPr lang="en-US" sz="1100" b="0" dirty="0">
                <a:solidFill>
                  <a:srgbClr val="569CD6"/>
                </a:solidFill>
                <a:effectLst/>
                <a:latin typeface="Courier New" panose="02070309020205020404" pitchFamily="49" charset="0"/>
                <a:cs typeface="Courier New" panose="02070309020205020404" pitchFamily="49" charset="0"/>
              </a:rPr>
              <a:t>BY</a:t>
            </a:r>
            <a:r>
              <a:rPr lang="en-US" sz="1100" b="0" dirty="0">
                <a:solidFill>
                  <a:srgbClr val="FFFFFF"/>
                </a:solidFill>
                <a:effectLst/>
                <a:latin typeface="Courier New" panose="02070309020205020404" pitchFamily="49" charset="0"/>
                <a:cs typeface="Courier New" panose="02070309020205020404" pitchFamily="49" charset="0"/>
              </a:rPr>
              <a:t> 2 </a:t>
            </a:r>
            <a:r>
              <a:rPr lang="en-US" sz="1100" b="0" dirty="0">
                <a:solidFill>
                  <a:srgbClr val="569CD6"/>
                </a:solidFill>
                <a:effectLst/>
                <a:latin typeface="Courier New" panose="02070309020205020404" pitchFamily="49" charset="0"/>
                <a:cs typeface="Courier New" panose="02070309020205020404" pitchFamily="49" charset="0"/>
              </a:rPr>
              <a:t>DESC</a:t>
            </a:r>
            <a:endParaRPr lang="en-US" sz="1100" b="0" dirty="0">
              <a:solidFill>
                <a:srgbClr val="FFFFFF"/>
              </a:solidFill>
              <a:effectLst/>
              <a:latin typeface="Courier New" panose="02070309020205020404" pitchFamily="49" charset="0"/>
              <a:cs typeface="Courier New" panose="02070309020205020404" pitchFamily="49" charset="0"/>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306663" y="837393"/>
            <a:ext cx="2981466" cy="270093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23850" lvl="0" indent="-171450"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Due to time differences, I focused on the United States for player and viewer data. </a:t>
            </a:r>
          </a:p>
          <a:p>
            <a:pPr marL="323850" lvl="0" indent="-171450"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tables reveal that users predominantly watch streams between 18:00 and 22:00, with lower viewership from 5:00 to 10:00. Apart from these times, viewership remains relatively consistent throughout the day, indicating a steady presence of users tuning in to streams.</a:t>
            </a:r>
            <a:endParaRPr lang="en-US" sz="1200" dirty="0">
              <a:latin typeface="Roboto"/>
              <a:ea typeface="Roboto"/>
            </a:endParaRPr>
          </a:p>
        </p:txBody>
      </p:sp>
      <p:graphicFrame>
        <p:nvGraphicFramePr>
          <p:cNvPr id="325" name="Shape 325"/>
          <p:cNvGraphicFramePr/>
          <p:nvPr>
            <p:extLst>
              <p:ext uri="{D42A27DB-BD31-4B8C-83A1-F6EECF244321}">
                <p14:modId xmlns:p14="http://schemas.microsoft.com/office/powerpoint/2010/main" val="388671382"/>
              </p:ext>
            </p:extLst>
          </p:nvPr>
        </p:nvGraphicFramePr>
        <p:xfrm>
          <a:off x="3674027" y="837392"/>
          <a:ext cx="2386584" cy="4161965"/>
        </p:xfrm>
        <a:graphic>
          <a:graphicData uri="http://schemas.openxmlformats.org/drawingml/2006/table">
            <a:tbl>
              <a:tblPr>
                <a:noFill/>
                <a:tableStyleId>{8628B589-4659-4227-9C68-565DD4A46BFE}</a:tableStyleId>
              </a:tblPr>
              <a:tblGrid>
                <a:gridCol w="1193292">
                  <a:extLst>
                    <a:ext uri="{9D8B030D-6E8A-4147-A177-3AD203B41FA5}">
                      <a16:colId xmlns:a16="http://schemas.microsoft.com/office/drawing/2014/main" val="20000"/>
                    </a:ext>
                  </a:extLst>
                </a:gridCol>
                <a:gridCol w="1193292">
                  <a:extLst>
                    <a:ext uri="{9D8B030D-6E8A-4147-A177-3AD203B41FA5}">
                      <a16:colId xmlns:a16="http://schemas.microsoft.com/office/drawing/2014/main" val="2543665651"/>
                    </a:ext>
                  </a:extLst>
                </a:gridCol>
              </a:tblGrid>
              <a:tr h="365501">
                <a:tc>
                  <a:txBody>
                    <a:bodyPr/>
                    <a:lstStyle/>
                    <a:p>
                      <a:pPr algn="ctr"/>
                      <a:r>
                        <a:rPr lang="en-US" b="1" dirty="0">
                          <a:solidFill>
                            <a:schemeClr val="bg1"/>
                          </a:solidFill>
                          <a:effectLst/>
                        </a:rPr>
                        <a:t>Time</a:t>
                      </a:r>
                    </a:p>
                  </a:txBody>
                  <a:tcPr anchor="ctr">
                    <a:solidFill>
                      <a:srgbClr val="204056">
                        <a:alpha val="82490"/>
                      </a:srgbClr>
                    </a:solidFill>
                  </a:tcPr>
                </a:tc>
                <a:tc>
                  <a:txBody>
                    <a:bodyPr/>
                    <a:lstStyle/>
                    <a:p>
                      <a:pPr algn="ctr"/>
                      <a:r>
                        <a:rPr lang="en-US" b="1" dirty="0">
                          <a:solidFill>
                            <a:schemeClr val="bg1"/>
                          </a:solidFill>
                          <a:effectLst/>
                        </a:rPr>
                        <a:t>View count</a:t>
                      </a:r>
                    </a:p>
                  </a:txBody>
                  <a:tcPr anchor="ctr">
                    <a:solidFill>
                      <a:srgbClr val="204056">
                        <a:alpha val="82490"/>
                      </a:srgbClr>
                    </a:solidFill>
                  </a:tcPr>
                </a:tc>
                <a:extLst>
                  <a:ext uri="{0D108BD9-81ED-4DB2-BD59-A6C34878D82A}">
                    <a16:rowId xmlns:a16="http://schemas.microsoft.com/office/drawing/2014/main" val="10000"/>
                  </a:ext>
                </a:extLst>
              </a:tr>
              <a:tr h="316372">
                <a:tc>
                  <a:txBody>
                    <a:bodyPr/>
                    <a:lstStyle/>
                    <a:p>
                      <a:pPr algn="ctr"/>
                      <a:r>
                        <a:rPr lang="en-US" sz="800" dirty="0">
                          <a:solidFill>
                            <a:schemeClr val="tx1"/>
                          </a:solidFill>
                          <a:effectLst/>
                        </a:rPr>
                        <a:t>21</a:t>
                      </a:r>
                    </a:p>
                  </a:txBody>
                  <a:tcPr anchor="ctr"/>
                </a:tc>
                <a:tc>
                  <a:txBody>
                    <a:bodyPr/>
                    <a:lstStyle/>
                    <a:p>
                      <a:pPr algn="ctr"/>
                      <a:r>
                        <a:rPr lang="en-US" sz="800">
                          <a:solidFill>
                            <a:schemeClr val="tx1"/>
                          </a:solidFill>
                          <a:effectLst/>
                        </a:rPr>
                        <a:t>120</a:t>
                      </a:r>
                    </a:p>
                  </a:txBody>
                  <a:tcPr anchor="ctr"/>
                </a:tc>
                <a:extLst>
                  <a:ext uri="{0D108BD9-81ED-4DB2-BD59-A6C34878D82A}">
                    <a16:rowId xmlns:a16="http://schemas.microsoft.com/office/drawing/2014/main" val="10001"/>
                  </a:ext>
                </a:extLst>
              </a:tr>
              <a:tr h="316372">
                <a:tc>
                  <a:txBody>
                    <a:bodyPr/>
                    <a:lstStyle/>
                    <a:p>
                      <a:pPr algn="ctr"/>
                      <a:r>
                        <a:rPr lang="en-US" sz="800">
                          <a:solidFill>
                            <a:schemeClr val="tx1"/>
                          </a:solidFill>
                          <a:effectLst/>
                        </a:rPr>
                        <a:t>20</a:t>
                      </a:r>
                    </a:p>
                  </a:txBody>
                  <a:tcPr anchor="ctr"/>
                </a:tc>
                <a:tc>
                  <a:txBody>
                    <a:bodyPr/>
                    <a:lstStyle/>
                    <a:p>
                      <a:pPr algn="ctr"/>
                      <a:r>
                        <a:rPr lang="en-US" sz="800">
                          <a:solidFill>
                            <a:schemeClr val="tx1"/>
                          </a:solidFill>
                          <a:effectLst/>
                        </a:rPr>
                        <a:t>102</a:t>
                      </a:r>
                    </a:p>
                  </a:txBody>
                  <a:tcPr anchor="ctr"/>
                </a:tc>
                <a:extLst>
                  <a:ext uri="{0D108BD9-81ED-4DB2-BD59-A6C34878D82A}">
                    <a16:rowId xmlns:a16="http://schemas.microsoft.com/office/drawing/2014/main" val="910655604"/>
                  </a:ext>
                </a:extLst>
              </a:tr>
              <a:tr h="316372">
                <a:tc>
                  <a:txBody>
                    <a:bodyPr/>
                    <a:lstStyle/>
                    <a:p>
                      <a:pPr algn="ctr"/>
                      <a:r>
                        <a:rPr lang="en-US" sz="800">
                          <a:solidFill>
                            <a:schemeClr val="tx1"/>
                          </a:solidFill>
                          <a:effectLst/>
                        </a:rPr>
                        <a:t>19</a:t>
                      </a:r>
                    </a:p>
                  </a:txBody>
                  <a:tcPr anchor="ctr"/>
                </a:tc>
                <a:tc>
                  <a:txBody>
                    <a:bodyPr/>
                    <a:lstStyle/>
                    <a:p>
                      <a:pPr algn="ctr"/>
                      <a:r>
                        <a:rPr lang="en-US" sz="800">
                          <a:solidFill>
                            <a:schemeClr val="tx1"/>
                          </a:solidFill>
                          <a:effectLst/>
                        </a:rPr>
                        <a:t>81</a:t>
                      </a:r>
                    </a:p>
                  </a:txBody>
                  <a:tcPr anchor="ctr"/>
                </a:tc>
                <a:extLst>
                  <a:ext uri="{0D108BD9-81ED-4DB2-BD59-A6C34878D82A}">
                    <a16:rowId xmlns:a16="http://schemas.microsoft.com/office/drawing/2014/main" val="4252368662"/>
                  </a:ext>
                </a:extLst>
              </a:tr>
              <a:tr h="316372">
                <a:tc>
                  <a:txBody>
                    <a:bodyPr/>
                    <a:lstStyle/>
                    <a:p>
                      <a:pPr algn="ctr"/>
                      <a:r>
                        <a:rPr lang="en-US" sz="800">
                          <a:solidFill>
                            <a:schemeClr val="tx1"/>
                          </a:solidFill>
                          <a:effectLst/>
                        </a:rPr>
                        <a:t>18</a:t>
                      </a:r>
                    </a:p>
                  </a:txBody>
                  <a:tcPr anchor="ctr"/>
                </a:tc>
                <a:tc>
                  <a:txBody>
                    <a:bodyPr/>
                    <a:lstStyle/>
                    <a:p>
                      <a:pPr algn="ctr"/>
                      <a:r>
                        <a:rPr lang="en-US" sz="800">
                          <a:solidFill>
                            <a:schemeClr val="tx1"/>
                          </a:solidFill>
                          <a:effectLst/>
                        </a:rPr>
                        <a:t>76</a:t>
                      </a:r>
                    </a:p>
                  </a:txBody>
                  <a:tcPr anchor="ctr"/>
                </a:tc>
                <a:extLst>
                  <a:ext uri="{0D108BD9-81ED-4DB2-BD59-A6C34878D82A}">
                    <a16:rowId xmlns:a16="http://schemas.microsoft.com/office/drawing/2014/main" val="2445380072"/>
                  </a:ext>
                </a:extLst>
              </a:tr>
              <a:tr h="316372">
                <a:tc>
                  <a:txBody>
                    <a:bodyPr/>
                    <a:lstStyle/>
                    <a:p>
                      <a:pPr algn="ctr"/>
                      <a:r>
                        <a:rPr lang="en-US" sz="800">
                          <a:solidFill>
                            <a:schemeClr val="tx1"/>
                          </a:solidFill>
                          <a:effectLst/>
                        </a:rPr>
                        <a:t>22</a:t>
                      </a:r>
                    </a:p>
                  </a:txBody>
                  <a:tcPr anchor="ctr"/>
                </a:tc>
                <a:tc>
                  <a:txBody>
                    <a:bodyPr/>
                    <a:lstStyle/>
                    <a:p>
                      <a:pPr algn="ctr"/>
                      <a:r>
                        <a:rPr lang="en-US" sz="800">
                          <a:solidFill>
                            <a:schemeClr val="tx1"/>
                          </a:solidFill>
                          <a:effectLst/>
                        </a:rPr>
                        <a:t>71</a:t>
                      </a:r>
                    </a:p>
                  </a:txBody>
                  <a:tcPr anchor="ctr"/>
                </a:tc>
                <a:extLst>
                  <a:ext uri="{0D108BD9-81ED-4DB2-BD59-A6C34878D82A}">
                    <a16:rowId xmlns:a16="http://schemas.microsoft.com/office/drawing/2014/main" val="1206181761"/>
                  </a:ext>
                </a:extLst>
              </a:tr>
              <a:tr h="316372">
                <a:tc>
                  <a:txBody>
                    <a:bodyPr/>
                    <a:lstStyle/>
                    <a:p>
                      <a:pPr algn="ctr"/>
                      <a:r>
                        <a:rPr lang="en-US" sz="800">
                          <a:solidFill>
                            <a:schemeClr val="tx1"/>
                          </a:solidFill>
                          <a:effectLst/>
                        </a:rPr>
                        <a:t>16</a:t>
                      </a:r>
                    </a:p>
                  </a:txBody>
                  <a:tcPr anchor="ctr"/>
                </a:tc>
                <a:tc>
                  <a:txBody>
                    <a:bodyPr/>
                    <a:lstStyle/>
                    <a:p>
                      <a:pPr algn="ctr"/>
                      <a:r>
                        <a:rPr lang="en-US" sz="800">
                          <a:solidFill>
                            <a:schemeClr val="tx1"/>
                          </a:solidFill>
                          <a:effectLst/>
                        </a:rPr>
                        <a:t>69</a:t>
                      </a:r>
                    </a:p>
                  </a:txBody>
                  <a:tcPr anchor="ctr"/>
                </a:tc>
                <a:extLst>
                  <a:ext uri="{0D108BD9-81ED-4DB2-BD59-A6C34878D82A}">
                    <a16:rowId xmlns:a16="http://schemas.microsoft.com/office/drawing/2014/main" val="4294827314"/>
                  </a:ext>
                </a:extLst>
              </a:tr>
              <a:tr h="316372">
                <a:tc>
                  <a:txBody>
                    <a:bodyPr/>
                    <a:lstStyle/>
                    <a:p>
                      <a:pPr algn="ctr"/>
                      <a:r>
                        <a:rPr lang="en-US" sz="800">
                          <a:solidFill>
                            <a:schemeClr val="tx1"/>
                          </a:solidFill>
                          <a:effectLst/>
                        </a:rPr>
                        <a:t>23</a:t>
                      </a:r>
                    </a:p>
                  </a:txBody>
                  <a:tcPr anchor="ctr"/>
                </a:tc>
                <a:tc>
                  <a:txBody>
                    <a:bodyPr/>
                    <a:lstStyle/>
                    <a:p>
                      <a:pPr algn="ctr"/>
                      <a:r>
                        <a:rPr lang="en-US" sz="800">
                          <a:solidFill>
                            <a:schemeClr val="tx1"/>
                          </a:solidFill>
                          <a:effectLst/>
                        </a:rPr>
                        <a:t>63</a:t>
                      </a:r>
                    </a:p>
                  </a:txBody>
                  <a:tcPr anchor="ctr"/>
                </a:tc>
                <a:extLst>
                  <a:ext uri="{0D108BD9-81ED-4DB2-BD59-A6C34878D82A}">
                    <a16:rowId xmlns:a16="http://schemas.microsoft.com/office/drawing/2014/main" val="3007769474"/>
                  </a:ext>
                </a:extLst>
              </a:tr>
              <a:tr h="316372">
                <a:tc>
                  <a:txBody>
                    <a:bodyPr/>
                    <a:lstStyle/>
                    <a:p>
                      <a:pPr algn="ctr"/>
                      <a:r>
                        <a:rPr lang="en-US" sz="800">
                          <a:solidFill>
                            <a:schemeClr val="tx1"/>
                          </a:solidFill>
                          <a:effectLst/>
                        </a:rPr>
                        <a:t>12</a:t>
                      </a:r>
                    </a:p>
                  </a:txBody>
                  <a:tcPr anchor="ctr"/>
                </a:tc>
                <a:tc>
                  <a:txBody>
                    <a:bodyPr/>
                    <a:lstStyle/>
                    <a:p>
                      <a:pPr algn="ctr"/>
                      <a:r>
                        <a:rPr lang="en-US" sz="800">
                          <a:solidFill>
                            <a:schemeClr val="tx1"/>
                          </a:solidFill>
                          <a:effectLst/>
                        </a:rPr>
                        <a:t>62</a:t>
                      </a:r>
                    </a:p>
                  </a:txBody>
                  <a:tcPr anchor="ctr"/>
                </a:tc>
                <a:extLst>
                  <a:ext uri="{0D108BD9-81ED-4DB2-BD59-A6C34878D82A}">
                    <a16:rowId xmlns:a16="http://schemas.microsoft.com/office/drawing/2014/main" val="3137848990"/>
                  </a:ext>
                </a:extLst>
              </a:tr>
              <a:tr h="316372">
                <a:tc>
                  <a:txBody>
                    <a:bodyPr/>
                    <a:lstStyle/>
                    <a:p>
                      <a:pPr algn="ctr"/>
                      <a:r>
                        <a:rPr lang="en-US" sz="800">
                          <a:solidFill>
                            <a:schemeClr val="tx1"/>
                          </a:solidFill>
                          <a:effectLst/>
                        </a:rPr>
                        <a:t>13</a:t>
                      </a:r>
                    </a:p>
                  </a:txBody>
                  <a:tcPr anchor="ctr"/>
                </a:tc>
                <a:tc>
                  <a:txBody>
                    <a:bodyPr/>
                    <a:lstStyle/>
                    <a:p>
                      <a:pPr algn="ctr"/>
                      <a:r>
                        <a:rPr lang="en-US" sz="800">
                          <a:solidFill>
                            <a:schemeClr val="tx1"/>
                          </a:solidFill>
                          <a:effectLst/>
                        </a:rPr>
                        <a:t>58</a:t>
                      </a:r>
                    </a:p>
                  </a:txBody>
                  <a:tcPr anchor="ctr"/>
                </a:tc>
                <a:extLst>
                  <a:ext uri="{0D108BD9-81ED-4DB2-BD59-A6C34878D82A}">
                    <a16:rowId xmlns:a16="http://schemas.microsoft.com/office/drawing/2014/main" val="29002693"/>
                  </a:ext>
                </a:extLst>
              </a:tr>
              <a:tr h="316372">
                <a:tc>
                  <a:txBody>
                    <a:bodyPr/>
                    <a:lstStyle/>
                    <a:p>
                      <a:pPr algn="ctr"/>
                      <a:r>
                        <a:rPr lang="en-US" sz="800">
                          <a:solidFill>
                            <a:schemeClr val="tx1"/>
                          </a:solidFill>
                          <a:effectLst/>
                        </a:rPr>
                        <a:t>17</a:t>
                      </a:r>
                    </a:p>
                  </a:txBody>
                  <a:tcPr anchor="ctr"/>
                </a:tc>
                <a:tc>
                  <a:txBody>
                    <a:bodyPr/>
                    <a:lstStyle/>
                    <a:p>
                      <a:pPr algn="ctr"/>
                      <a:r>
                        <a:rPr lang="en-US" sz="800">
                          <a:solidFill>
                            <a:schemeClr val="tx1"/>
                          </a:solidFill>
                          <a:effectLst/>
                        </a:rPr>
                        <a:t>55</a:t>
                      </a:r>
                    </a:p>
                  </a:txBody>
                  <a:tcPr anchor="ctr"/>
                </a:tc>
                <a:extLst>
                  <a:ext uri="{0D108BD9-81ED-4DB2-BD59-A6C34878D82A}">
                    <a16:rowId xmlns:a16="http://schemas.microsoft.com/office/drawing/2014/main" val="3756983549"/>
                  </a:ext>
                </a:extLst>
              </a:tr>
              <a:tr h="316372">
                <a:tc>
                  <a:txBody>
                    <a:bodyPr/>
                    <a:lstStyle/>
                    <a:p>
                      <a:pPr algn="ctr"/>
                      <a:r>
                        <a:rPr lang="en-US" sz="800">
                          <a:solidFill>
                            <a:schemeClr val="tx1"/>
                          </a:solidFill>
                          <a:effectLst/>
                        </a:rPr>
                        <a:t>15</a:t>
                      </a:r>
                    </a:p>
                  </a:txBody>
                  <a:tcPr anchor="ctr"/>
                </a:tc>
                <a:tc>
                  <a:txBody>
                    <a:bodyPr/>
                    <a:lstStyle/>
                    <a:p>
                      <a:pPr algn="ctr"/>
                      <a:r>
                        <a:rPr lang="en-US" sz="800">
                          <a:solidFill>
                            <a:schemeClr val="tx1"/>
                          </a:solidFill>
                          <a:effectLst/>
                        </a:rPr>
                        <a:t>51</a:t>
                      </a:r>
                    </a:p>
                  </a:txBody>
                  <a:tcPr anchor="ctr"/>
                </a:tc>
                <a:extLst>
                  <a:ext uri="{0D108BD9-81ED-4DB2-BD59-A6C34878D82A}">
                    <a16:rowId xmlns:a16="http://schemas.microsoft.com/office/drawing/2014/main" val="981661366"/>
                  </a:ext>
                </a:extLst>
              </a:tr>
              <a:tr h="316372">
                <a:tc>
                  <a:txBody>
                    <a:bodyPr/>
                    <a:lstStyle/>
                    <a:p>
                      <a:pPr algn="ctr"/>
                      <a:r>
                        <a:rPr lang="en-US" sz="800">
                          <a:solidFill>
                            <a:schemeClr val="tx1"/>
                          </a:solidFill>
                          <a:effectLst/>
                        </a:rPr>
                        <a:t>11</a:t>
                      </a:r>
                    </a:p>
                  </a:txBody>
                  <a:tcPr anchor="ctr"/>
                </a:tc>
                <a:tc>
                  <a:txBody>
                    <a:bodyPr/>
                    <a:lstStyle/>
                    <a:p>
                      <a:pPr algn="ctr"/>
                      <a:r>
                        <a:rPr lang="en-US" sz="800" dirty="0">
                          <a:solidFill>
                            <a:schemeClr val="tx1"/>
                          </a:solidFill>
                          <a:effectLst/>
                        </a:rPr>
                        <a:t>48</a:t>
                      </a:r>
                    </a:p>
                  </a:txBody>
                  <a:tcPr anchor="ctr"/>
                </a:tc>
                <a:extLst>
                  <a:ext uri="{0D108BD9-81ED-4DB2-BD59-A6C34878D82A}">
                    <a16:rowId xmlns:a16="http://schemas.microsoft.com/office/drawing/2014/main" val="1344830458"/>
                  </a:ext>
                </a:extLst>
              </a:tr>
            </a:tbl>
          </a:graphicData>
        </a:graphic>
      </p:graphicFrame>
      <p:sp>
        <p:nvSpPr>
          <p:cNvPr id="6" name="Shape 322">
            <a:extLst>
              <a:ext uri="{FF2B5EF4-FFF2-40B4-BE49-F238E27FC236}">
                <a16:creationId xmlns:a16="http://schemas.microsoft.com/office/drawing/2014/main" id="{346F38E9-E1D8-4305-AAF6-246289464241}"/>
              </a:ext>
            </a:extLst>
          </p:cNvPr>
          <p:cNvSpPr txBox="1"/>
          <p:nvPr/>
        </p:nvSpPr>
        <p:spPr>
          <a:xfrm>
            <a:off x="281745" y="116649"/>
            <a:ext cx="8580509" cy="518838"/>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6. </a:t>
            </a:r>
            <a:r>
              <a:rPr lang="en-US" sz="2400" dirty="0">
                <a:solidFill>
                  <a:srgbClr val="222222"/>
                </a:solidFill>
                <a:highlight>
                  <a:srgbClr val="FFFFFF"/>
                </a:highlight>
                <a:latin typeface="Roboto"/>
                <a:ea typeface="Roboto"/>
                <a:cs typeface="Roboto"/>
                <a:sym typeface="Roboto"/>
              </a:rPr>
              <a:t>How many users view streams in each hours of day in U.S?</a:t>
            </a:r>
          </a:p>
        </p:txBody>
      </p:sp>
      <p:graphicFrame>
        <p:nvGraphicFramePr>
          <p:cNvPr id="7" name="Shape 325">
            <a:extLst>
              <a:ext uri="{FF2B5EF4-FFF2-40B4-BE49-F238E27FC236}">
                <a16:creationId xmlns:a16="http://schemas.microsoft.com/office/drawing/2014/main" id="{03F40D5D-7E52-46ED-BF4C-F164ECA88334}"/>
              </a:ext>
            </a:extLst>
          </p:cNvPr>
          <p:cNvGraphicFramePr/>
          <p:nvPr>
            <p:extLst>
              <p:ext uri="{D42A27DB-BD31-4B8C-83A1-F6EECF244321}">
                <p14:modId xmlns:p14="http://schemas.microsoft.com/office/powerpoint/2010/main" val="4275179044"/>
              </p:ext>
            </p:extLst>
          </p:nvPr>
        </p:nvGraphicFramePr>
        <p:xfrm>
          <a:off x="6370103" y="829489"/>
          <a:ext cx="2384850" cy="4169868"/>
        </p:xfrm>
        <a:graphic>
          <a:graphicData uri="http://schemas.openxmlformats.org/drawingml/2006/table">
            <a:tbl>
              <a:tblPr>
                <a:noFill/>
                <a:tableStyleId>{8628B589-4659-4227-9C68-565DD4A46BFE}</a:tableStyleId>
              </a:tblPr>
              <a:tblGrid>
                <a:gridCol w="1115568">
                  <a:extLst>
                    <a:ext uri="{9D8B030D-6E8A-4147-A177-3AD203B41FA5}">
                      <a16:colId xmlns:a16="http://schemas.microsoft.com/office/drawing/2014/main" val="20000"/>
                    </a:ext>
                  </a:extLst>
                </a:gridCol>
                <a:gridCol w="1269282">
                  <a:extLst>
                    <a:ext uri="{9D8B030D-6E8A-4147-A177-3AD203B41FA5}">
                      <a16:colId xmlns:a16="http://schemas.microsoft.com/office/drawing/2014/main" val="2543665651"/>
                    </a:ext>
                  </a:extLst>
                </a:gridCol>
              </a:tblGrid>
              <a:tr h="412020">
                <a:tc>
                  <a:txBody>
                    <a:bodyPr/>
                    <a:lstStyle/>
                    <a:p>
                      <a:pPr algn="ctr"/>
                      <a:r>
                        <a:rPr lang="en-US" b="1" dirty="0">
                          <a:solidFill>
                            <a:schemeClr val="bg1"/>
                          </a:solidFill>
                          <a:effectLst/>
                        </a:rPr>
                        <a:t>Time</a:t>
                      </a:r>
                    </a:p>
                  </a:txBody>
                  <a:tcPr anchor="ctr">
                    <a:solidFill>
                      <a:srgbClr val="204056">
                        <a:alpha val="82490"/>
                      </a:srgbClr>
                    </a:solidFill>
                  </a:tcPr>
                </a:tc>
                <a:tc>
                  <a:txBody>
                    <a:bodyPr/>
                    <a:lstStyle/>
                    <a:p>
                      <a:pPr algn="ctr"/>
                      <a:r>
                        <a:rPr lang="en-US" b="1" dirty="0">
                          <a:solidFill>
                            <a:schemeClr val="bg1"/>
                          </a:solidFill>
                          <a:effectLst/>
                        </a:rPr>
                        <a:t>View count</a:t>
                      </a:r>
                    </a:p>
                  </a:txBody>
                  <a:tcPr anchor="ctr">
                    <a:solidFill>
                      <a:srgbClr val="204056">
                        <a:alpha val="82490"/>
                      </a:srgbClr>
                    </a:solidFill>
                  </a:tcPr>
                </a:tc>
                <a:extLst>
                  <a:ext uri="{0D108BD9-81ED-4DB2-BD59-A6C34878D82A}">
                    <a16:rowId xmlns:a16="http://schemas.microsoft.com/office/drawing/2014/main" val="10000"/>
                  </a:ext>
                </a:extLst>
              </a:tr>
              <a:tr h="313154">
                <a:tc>
                  <a:txBody>
                    <a:bodyPr/>
                    <a:lstStyle/>
                    <a:p>
                      <a:pPr algn="ctr"/>
                      <a:r>
                        <a:rPr lang="en-US" sz="800" dirty="0">
                          <a:solidFill>
                            <a:schemeClr val="tx1"/>
                          </a:solidFill>
                          <a:effectLst/>
                        </a:rPr>
                        <a:t>14</a:t>
                      </a:r>
                    </a:p>
                  </a:txBody>
                  <a:tcPr anchor="ctr"/>
                </a:tc>
                <a:tc>
                  <a:txBody>
                    <a:bodyPr/>
                    <a:lstStyle/>
                    <a:p>
                      <a:pPr algn="ctr"/>
                      <a:r>
                        <a:rPr lang="en-US" sz="800">
                          <a:solidFill>
                            <a:schemeClr val="tx1"/>
                          </a:solidFill>
                          <a:effectLst/>
                        </a:rPr>
                        <a:t>40</a:t>
                      </a:r>
                    </a:p>
                  </a:txBody>
                  <a:tcPr anchor="ctr"/>
                </a:tc>
                <a:extLst>
                  <a:ext uri="{0D108BD9-81ED-4DB2-BD59-A6C34878D82A}">
                    <a16:rowId xmlns:a16="http://schemas.microsoft.com/office/drawing/2014/main" val="10001"/>
                  </a:ext>
                </a:extLst>
              </a:tr>
              <a:tr h="313154">
                <a:tc>
                  <a:txBody>
                    <a:bodyPr/>
                    <a:lstStyle/>
                    <a:p>
                      <a:pPr algn="ctr"/>
                      <a:r>
                        <a:rPr lang="en-US" sz="800">
                          <a:solidFill>
                            <a:schemeClr val="tx1"/>
                          </a:solidFill>
                          <a:effectLst/>
                        </a:rPr>
                        <a:t>02</a:t>
                      </a:r>
                    </a:p>
                  </a:txBody>
                  <a:tcPr anchor="ctr"/>
                </a:tc>
                <a:tc>
                  <a:txBody>
                    <a:bodyPr/>
                    <a:lstStyle/>
                    <a:p>
                      <a:pPr algn="ctr"/>
                      <a:r>
                        <a:rPr lang="en-US" sz="800" dirty="0">
                          <a:solidFill>
                            <a:schemeClr val="tx1"/>
                          </a:solidFill>
                          <a:effectLst/>
                        </a:rPr>
                        <a:t>34</a:t>
                      </a:r>
                    </a:p>
                  </a:txBody>
                  <a:tcPr anchor="ctr"/>
                </a:tc>
                <a:extLst>
                  <a:ext uri="{0D108BD9-81ED-4DB2-BD59-A6C34878D82A}">
                    <a16:rowId xmlns:a16="http://schemas.microsoft.com/office/drawing/2014/main" val="910655604"/>
                  </a:ext>
                </a:extLst>
              </a:tr>
              <a:tr h="313154">
                <a:tc>
                  <a:txBody>
                    <a:bodyPr/>
                    <a:lstStyle/>
                    <a:p>
                      <a:pPr algn="ctr"/>
                      <a:r>
                        <a:rPr lang="en-US" sz="800" dirty="0">
                          <a:solidFill>
                            <a:schemeClr val="tx1"/>
                          </a:solidFill>
                          <a:effectLst/>
                        </a:rPr>
                        <a:t>00</a:t>
                      </a:r>
                    </a:p>
                  </a:txBody>
                  <a:tcPr anchor="ctr"/>
                </a:tc>
                <a:tc>
                  <a:txBody>
                    <a:bodyPr/>
                    <a:lstStyle/>
                    <a:p>
                      <a:pPr algn="ctr"/>
                      <a:r>
                        <a:rPr lang="en-US" sz="800" dirty="0">
                          <a:solidFill>
                            <a:schemeClr val="tx1"/>
                          </a:solidFill>
                          <a:effectLst/>
                        </a:rPr>
                        <a:t>30</a:t>
                      </a:r>
                    </a:p>
                  </a:txBody>
                  <a:tcPr anchor="ctr"/>
                </a:tc>
                <a:extLst>
                  <a:ext uri="{0D108BD9-81ED-4DB2-BD59-A6C34878D82A}">
                    <a16:rowId xmlns:a16="http://schemas.microsoft.com/office/drawing/2014/main" val="4252368662"/>
                  </a:ext>
                </a:extLst>
              </a:tr>
              <a:tr h="313154">
                <a:tc>
                  <a:txBody>
                    <a:bodyPr/>
                    <a:lstStyle/>
                    <a:p>
                      <a:pPr algn="ctr"/>
                      <a:r>
                        <a:rPr lang="en-US" sz="800">
                          <a:solidFill>
                            <a:schemeClr val="tx1"/>
                          </a:solidFill>
                          <a:effectLst/>
                        </a:rPr>
                        <a:t>03</a:t>
                      </a:r>
                    </a:p>
                  </a:txBody>
                  <a:tcPr anchor="ctr"/>
                </a:tc>
                <a:tc>
                  <a:txBody>
                    <a:bodyPr/>
                    <a:lstStyle/>
                    <a:p>
                      <a:pPr algn="ctr"/>
                      <a:r>
                        <a:rPr lang="en-US" sz="800" dirty="0">
                          <a:solidFill>
                            <a:schemeClr val="tx1"/>
                          </a:solidFill>
                          <a:effectLst/>
                        </a:rPr>
                        <a:t>29</a:t>
                      </a:r>
                    </a:p>
                  </a:txBody>
                  <a:tcPr anchor="ctr"/>
                </a:tc>
                <a:extLst>
                  <a:ext uri="{0D108BD9-81ED-4DB2-BD59-A6C34878D82A}">
                    <a16:rowId xmlns:a16="http://schemas.microsoft.com/office/drawing/2014/main" val="2445380072"/>
                  </a:ext>
                </a:extLst>
              </a:tr>
              <a:tr h="313154">
                <a:tc>
                  <a:txBody>
                    <a:bodyPr/>
                    <a:lstStyle/>
                    <a:p>
                      <a:pPr algn="ctr"/>
                      <a:r>
                        <a:rPr lang="en-US" sz="800">
                          <a:solidFill>
                            <a:schemeClr val="tx1"/>
                          </a:solidFill>
                          <a:effectLst/>
                        </a:rPr>
                        <a:t>04</a:t>
                      </a:r>
                    </a:p>
                  </a:txBody>
                  <a:tcPr anchor="ctr"/>
                </a:tc>
                <a:tc>
                  <a:txBody>
                    <a:bodyPr/>
                    <a:lstStyle/>
                    <a:p>
                      <a:pPr algn="ctr"/>
                      <a:r>
                        <a:rPr lang="en-US" sz="800" dirty="0">
                          <a:solidFill>
                            <a:schemeClr val="tx1"/>
                          </a:solidFill>
                          <a:effectLst/>
                        </a:rPr>
                        <a:t>19</a:t>
                      </a:r>
                    </a:p>
                  </a:txBody>
                  <a:tcPr anchor="ctr"/>
                </a:tc>
                <a:extLst>
                  <a:ext uri="{0D108BD9-81ED-4DB2-BD59-A6C34878D82A}">
                    <a16:rowId xmlns:a16="http://schemas.microsoft.com/office/drawing/2014/main" val="1206181761"/>
                  </a:ext>
                </a:extLst>
              </a:tr>
              <a:tr h="313154">
                <a:tc>
                  <a:txBody>
                    <a:bodyPr/>
                    <a:lstStyle/>
                    <a:p>
                      <a:pPr algn="ctr"/>
                      <a:r>
                        <a:rPr lang="en-US" sz="800">
                          <a:solidFill>
                            <a:schemeClr val="tx1"/>
                          </a:solidFill>
                          <a:effectLst/>
                        </a:rPr>
                        <a:t>01</a:t>
                      </a:r>
                    </a:p>
                  </a:txBody>
                  <a:tcPr anchor="ctr"/>
                </a:tc>
                <a:tc>
                  <a:txBody>
                    <a:bodyPr/>
                    <a:lstStyle/>
                    <a:p>
                      <a:pPr algn="ctr"/>
                      <a:r>
                        <a:rPr lang="en-US" sz="800" dirty="0">
                          <a:solidFill>
                            <a:schemeClr val="tx1"/>
                          </a:solidFill>
                          <a:effectLst/>
                        </a:rPr>
                        <a:t>17</a:t>
                      </a:r>
                    </a:p>
                  </a:txBody>
                  <a:tcPr anchor="ctr"/>
                </a:tc>
                <a:extLst>
                  <a:ext uri="{0D108BD9-81ED-4DB2-BD59-A6C34878D82A}">
                    <a16:rowId xmlns:a16="http://schemas.microsoft.com/office/drawing/2014/main" val="4294827314"/>
                  </a:ext>
                </a:extLst>
              </a:tr>
              <a:tr h="313154">
                <a:tc>
                  <a:txBody>
                    <a:bodyPr/>
                    <a:lstStyle/>
                    <a:p>
                      <a:pPr algn="ctr"/>
                      <a:r>
                        <a:rPr lang="en-US" sz="800">
                          <a:solidFill>
                            <a:schemeClr val="tx1"/>
                          </a:solidFill>
                          <a:effectLst/>
                        </a:rPr>
                        <a:t>05</a:t>
                      </a:r>
                    </a:p>
                  </a:txBody>
                  <a:tcPr anchor="ctr"/>
                </a:tc>
                <a:tc>
                  <a:txBody>
                    <a:bodyPr/>
                    <a:lstStyle/>
                    <a:p>
                      <a:pPr algn="ctr"/>
                      <a:r>
                        <a:rPr lang="en-US" sz="800" dirty="0">
                          <a:solidFill>
                            <a:schemeClr val="tx1"/>
                          </a:solidFill>
                          <a:effectLst/>
                        </a:rPr>
                        <a:t>14</a:t>
                      </a:r>
                    </a:p>
                  </a:txBody>
                  <a:tcPr anchor="ctr"/>
                </a:tc>
                <a:extLst>
                  <a:ext uri="{0D108BD9-81ED-4DB2-BD59-A6C34878D82A}">
                    <a16:rowId xmlns:a16="http://schemas.microsoft.com/office/drawing/2014/main" val="3007769474"/>
                  </a:ext>
                </a:extLst>
              </a:tr>
              <a:tr h="313154">
                <a:tc>
                  <a:txBody>
                    <a:bodyPr/>
                    <a:lstStyle/>
                    <a:p>
                      <a:pPr algn="ctr"/>
                      <a:r>
                        <a:rPr lang="en-US" sz="800">
                          <a:solidFill>
                            <a:schemeClr val="tx1"/>
                          </a:solidFill>
                          <a:effectLst/>
                        </a:rPr>
                        <a:t>09</a:t>
                      </a:r>
                    </a:p>
                  </a:txBody>
                  <a:tcPr anchor="ctr"/>
                </a:tc>
                <a:tc>
                  <a:txBody>
                    <a:bodyPr/>
                    <a:lstStyle/>
                    <a:p>
                      <a:pPr algn="ctr"/>
                      <a:r>
                        <a:rPr lang="en-US" sz="800" dirty="0">
                          <a:solidFill>
                            <a:schemeClr val="tx1"/>
                          </a:solidFill>
                          <a:effectLst/>
                        </a:rPr>
                        <a:t>9</a:t>
                      </a:r>
                    </a:p>
                  </a:txBody>
                  <a:tcPr anchor="ctr"/>
                </a:tc>
                <a:extLst>
                  <a:ext uri="{0D108BD9-81ED-4DB2-BD59-A6C34878D82A}">
                    <a16:rowId xmlns:a16="http://schemas.microsoft.com/office/drawing/2014/main" val="3137848990"/>
                  </a:ext>
                </a:extLst>
              </a:tr>
              <a:tr h="313154">
                <a:tc>
                  <a:txBody>
                    <a:bodyPr/>
                    <a:lstStyle/>
                    <a:p>
                      <a:pPr algn="ctr"/>
                      <a:r>
                        <a:rPr lang="en-US" sz="800">
                          <a:solidFill>
                            <a:schemeClr val="tx1"/>
                          </a:solidFill>
                          <a:effectLst/>
                        </a:rPr>
                        <a:t>10</a:t>
                      </a:r>
                    </a:p>
                  </a:txBody>
                  <a:tcPr anchor="ctr"/>
                </a:tc>
                <a:tc>
                  <a:txBody>
                    <a:bodyPr/>
                    <a:lstStyle/>
                    <a:p>
                      <a:pPr algn="ctr"/>
                      <a:r>
                        <a:rPr lang="en-US" sz="800" dirty="0">
                          <a:solidFill>
                            <a:schemeClr val="tx1"/>
                          </a:solidFill>
                          <a:effectLst/>
                        </a:rPr>
                        <a:t>5</a:t>
                      </a:r>
                    </a:p>
                  </a:txBody>
                  <a:tcPr anchor="ctr"/>
                </a:tc>
                <a:extLst>
                  <a:ext uri="{0D108BD9-81ED-4DB2-BD59-A6C34878D82A}">
                    <a16:rowId xmlns:a16="http://schemas.microsoft.com/office/drawing/2014/main" val="29002693"/>
                  </a:ext>
                </a:extLst>
              </a:tr>
              <a:tr h="313154">
                <a:tc>
                  <a:txBody>
                    <a:bodyPr/>
                    <a:lstStyle/>
                    <a:p>
                      <a:pPr algn="ctr"/>
                      <a:r>
                        <a:rPr lang="en-US" sz="800">
                          <a:solidFill>
                            <a:schemeClr val="tx1"/>
                          </a:solidFill>
                          <a:effectLst/>
                        </a:rPr>
                        <a:t>08</a:t>
                      </a:r>
                    </a:p>
                  </a:txBody>
                  <a:tcPr anchor="ctr"/>
                </a:tc>
                <a:tc>
                  <a:txBody>
                    <a:bodyPr/>
                    <a:lstStyle/>
                    <a:p>
                      <a:pPr algn="ctr"/>
                      <a:r>
                        <a:rPr lang="en-US" sz="800" dirty="0">
                          <a:solidFill>
                            <a:schemeClr val="tx1"/>
                          </a:solidFill>
                          <a:effectLst/>
                        </a:rPr>
                        <a:t>4</a:t>
                      </a:r>
                    </a:p>
                  </a:txBody>
                  <a:tcPr anchor="ctr"/>
                </a:tc>
                <a:extLst>
                  <a:ext uri="{0D108BD9-81ED-4DB2-BD59-A6C34878D82A}">
                    <a16:rowId xmlns:a16="http://schemas.microsoft.com/office/drawing/2014/main" val="3756983549"/>
                  </a:ext>
                </a:extLst>
              </a:tr>
              <a:tr h="313154">
                <a:tc>
                  <a:txBody>
                    <a:bodyPr/>
                    <a:lstStyle/>
                    <a:p>
                      <a:pPr algn="ctr"/>
                      <a:r>
                        <a:rPr lang="en-US" sz="800">
                          <a:solidFill>
                            <a:schemeClr val="tx1"/>
                          </a:solidFill>
                          <a:effectLst/>
                        </a:rPr>
                        <a:t>06</a:t>
                      </a:r>
                    </a:p>
                  </a:txBody>
                  <a:tcPr anchor="ctr"/>
                </a:tc>
                <a:tc>
                  <a:txBody>
                    <a:bodyPr/>
                    <a:lstStyle/>
                    <a:p>
                      <a:pPr algn="ctr"/>
                      <a:r>
                        <a:rPr lang="en-US" sz="800" dirty="0">
                          <a:solidFill>
                            <a:schemeClr val="tx1"/>
                          </a:solidFill>
                          <a:effectLst/>
                        </a:rPr>
                        <a:t>3</a:t>
                      </a:r>
                    </a:p>
                  </a:txBody>
                  <a:tcPr anchor="ctr"/>
                </a:tc>
                <a:extLst>
                  <a:ext uri="{0D108BD9-81ED-4DB2-BD59-A6C34878D82A}">
                    <a16:rowId xmlns:a16="http://schemas.microsoft.com/office/drawing/2014/main" val="981661366"/>
                  </a:ext>
                </a:extLst>
              </a:tr>
              <a:tr h="313154">
                <a:tc>
                  <a:txBody>
                    <a:bodyPr/>
                    <a:lstStyle/>
                    <a:p>
                      <a:pPr algn="ctr"/>
                      <a:r>
                        <a:rPr lang="en-US" sz="800" dirty="0">
                          <a:solidFill>
                            <a:schemeClr val="tx1"/>
                          </a:solidFill>
                          <a:effectLst/>
                        </a:rPr>
                        <a:t>07</a:t>
                      </a:r>
                    </a:p>
                  </a:txBody>
                  <a:tcPr anchor="ctr"/>
                </a:tc>
                <a:tc>
                  <a:txBody>
                    <a:bodyPr/>
                    <a:lstStyle/>
                    <a:p>
                      <a:pPr algn="ctr"/>
                      <a:r>
                        <a:rPr lang="en-US" sz="800" dirty="0">
                          <a:solidFill>
                            <a:schemeClr val="tx1"/>
                          </a:solidFill>
                          <a:effectLst/>
                        </a:rPr>
                        <a:t>2</a:t>
                      </a:r>
                    </a:p>
                  </a:txBody>
                  <a:tcPr anchor="ctr"/>
                </a:tc>
                <a:extLst>
                  <a:ext uri="{0D108BD9-81ED-4DB2-BD59-A6C34878D82A}">
                    <a16:rowId xmlns:a16="http://schemas.microsoft.com/office/drawing/2014/main" val="1344830458"/>
                  </a:ext>
                </a:extLst>
              </a:tr>
            </a:tbl>
          </a:graphicData>
        </a:graphic>
      </p:graphicFrame>
    </p:spTree>
    <p:extLst>
      <p:ext uri="{BB962C8B-B14F-4D97-AF65-F5344CB8AC3E}">
        <p14:creationId xmlns:p14="http://schemas.microsoft.com/office/powerpoint/2010/main" val="314448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8C72FE-6190-E456-B1BC-E7B3C7097950}"/>
              </a:ext>
            </a:extLst>
          </p:cNvPr>
          <p:cNvPicPr>
            <a:picLocks noChangeAspect="1"/>
          </p:cNvPicPr>
          <p:nvPr/>
        </p:nvPicPr>
        <p:blipFill rotWithShape="1">
          <a:blip r:embed="rId2"/>
          <a:srcRect l="6818" t="7472" r="9103" b="4283"/>
          <a:stretch/>
        </p:blipFill>
        <p:spPr>
          <a:xfrm>
            <a:off x="2347861" y="217418"/>
            <a:ext cx="6729605" cy="4708663"/>
          </a:xfrm>
          <a:prstGeom prst="rect">
            <a:avLst/>
          </a:prstGeom>
        </p:spPr>
      </p:pic>
      <p:sp>
        <p:nvSpPr>
          <p:cNvPr id="7" name="Text Placeholder 6">
            <a:extLst>
              <a:ext uri="{FF2B5EF4-FFF2-40B4-BE49-F238E27FC236}">
                <a16:creationId xmlns:a16="http://schemas.microsoft.com/office/drawing/2014/main" id="{8C905D09-BB95-366F-D704-22E66D4467DE}"/>
              </a:ext>
            </a:extLst>
          </p:cNvPr>
          <p:cNvSpPr>
            <a:spLocks noGrp="1"/>
          </p:cNvSpPr>
          <p:nvPr>
            <p:ph type="body" idx="1"/>
          </p:nvPr>
        </p:nvSpPr>
        <p:spPr>
          <a:xfrm>
            <a:off x="66534" y="435444"/>
            <a:ext cx="2281327" cy="3179400"/>
          </a:xfrm>
        </p:spPr>
        <p:txBody>
          <a:bodyPr/>
          <a:lstStyle/>
          <a:p>
            <a:r>
              <a:rPr lang="en-US" dirty="0">
                <a:solidFill>
                  <a:schemeClr val="tx1"/>
                </a:solidFill>
              </a:rPr>
              <a:t>There's a level of uncertainty in these numbers as some individuals leave their browsers open. To address this, we'll factor in a 15% error margin in the </a:t>
            </a:r>
            <a:r>
              <a:rPr lang="en-US" dirty="0" err="1">
                <a:solidFill>
                  <a:schemeClr val="tx1"/>
                </a:solidFill>
              </a:rPr>
              <a:t>viewers_hour</a:t>
            </a:r>
            <a:r>
              <a:rPr lang="en-US" dirty="0">
                <a:solidFill>
                  <a:schemeClr val="tx1"/>
                </a:solidFill>
              </a:rPr>
              <a:t> data.</a:t>
            </a:r>
          </a:p>
          <a:p>
            <a:endParaRPr lang="en-US" dirty="0">
              <a:solidFill>
                <a:schemeClr val="tx1"/>
              </a:solidFill>
            </a:endParaRPr>
          </a:p>
          <a:p>
            <a:r>
              <a:rPr lang="en-US" dirty="0">
                <a:solidFill>
                  <a:schemeClr val="tx1"/>
                </a:solidFill>
              </a:rPr>
              <a:t>The viewership count increases from 10 AM, peaking at 9 PM before gradually declining</a:t>
            </a:r>
          </a:p>
        </p:txBody>
      </p:sp>
    </p:spTree>
    <p:extLst>
      <p:ext uri="{BB962C8B-B14F-4D97-AF65-F5344CB8AC3E}">
        <p14:creationId xmlns:p14="http://schemas.microsoft.com/office/powerpoint/2010/main" val="246425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7. </a:t>
            </a:r>
            <a:r>
              <a:rPr lang="en-US" sz="4800" dirty="0" err="1">
                <a:solidFill>
                  <a:schemeClr val="lt1"/>
                </a:solidFill>
                <a:latin typeface="Roboto Black"/>
                <a:ea typeface="Roboto Black"/>
                <a:cs typeface="Roboto Black"/>
                <a:sym typeface="Roboto Black"/>
              </a:rPr>
              <a:t>Conclutions</a:t>
            </a:r>
            <a:endParaRPr lang="en-US" dirty="0"/>
          </a:p>
        </p:txBody>
      </p:sp>
    </p:spTree>
    <p:extLst>
      <p:ext uri="{BB962C8B-B14F-4D97-AF65-F5344CB8AC3E}">
        <p14:creationId xmlns:p14="http://schemas.microsoft.com/office/powerpoint/2010/main" val="301669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0"/>
            <a:ext cx="8520600" cy="615149"/>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7. </a:t>
            </a:r>
            <a:r>
              <a:rPr lang="en-US" sz="2400" b="1" dirty="0">
                <a:solidFill>
                  <a:srgbClr val="222222"/>
                </a:solidFill>
                <a:highlight>
                  <a:srgbClr val="FFFFFF"/>
                </a:highlight>
                <a:latin typeface="Roboto"/>
                <a:ea typeface="Roboto"/>
                <a:cs typeface="Roboto"/>
                <a:sym typeface="Roboto"/>
              </a:rPr>
              <a:t>Conclusions</a:t>
            </a:r>
          </a:p>
        </p:txBody>
      </p:sp>
      <p:sp>
        <p:nvSpPr>
          <p:cNvPr id="324" name="Shape 324"/>
          <p:cNvSpPr txBox="1"/>
          <p:nvPr/>
        </p:nvSpPr>
        <p:spPr>
          <a:xfrm>
            <a:off x="462897" y="708991"/>
            <a:ext cx="8369403" cy="42738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l">
              <a:buFont typeface="+mj-lt"/>
              <a:buAutoNum type="arabicPeriod"/>
            </a:pPr>
            <a:r>
              <a:rPr lang="en-US" b="1" i="0" dirty="0">
                <a:solidFill>
                  <a:schemeClr val="tx1"/>
                </a:solidFill>
                <a:effectLst/>
                <a:latin typeface="Söhne"/>
              </a:rPr>
              <a:t>League of Legends Dominance:</a:t>
            </a:r>
            <a:endParaRPr lang="en-US" b="0" i="0" dirty="0">
              <a:solidFill>
                <a:schemeClr val="tx1"/>
              </a:solidFill>
              <a:effectLst/>
              <a:latin typeface="Söhne"/>
            </a:endParaRPr>
          </a:p>
          <a:p>
            <a:pPr marL="742950" lvl="1" indent="-285750" algn="l">
              <a:buFont typeface="Arial" panose="020B0604020202020204" pitchFamily="34" charset="0"/>
              <a:buChar char="•"/>
            </a:pPr>
            <a:r>
              <a:rPr lang="en-US" b="0" i="0" dirty="0">
                <a:solidFill>
                  <a:schemeClr val="tx1"/>
                </a:solidFill>
                <a:effectLst/>
                <a:latin typeface="Söhne"/>
              </a:rPr>
              <a:t>League of Legends (LOL) emerges as the preferred game for players to stream on Twitch.</a:t>
            </a:r>
          </a:p>
          <a:p>
            <a:pPr marL="457200" lvl="1" algn="l"/>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US Leads in Player Count:</a:t>
            </a:r>
            <a:endParaRPr lang="en-US" b="0" i="0" dirty="0">
              <a:solidFill>
                <a:schemeClr val="tx1"/>
              </a:solidFill>
              <a:effectLst/>
              <a:latin typeface="Söhne"/>
            </a:endParaRPr>
          </a:p>
          <a:p>
            <a:pPr marL="742950" lvl="1" indent="-285750" algn="l">
              <a:buFont typeface="Arial" panose="020B0604020202020204" pitchFamily="34" charset="0"/>
              <a:buChar char="•"/>
            </a:pPr>
            <a:r>
              <a:rPr lang="en-US" b="0" i="0" dirty="0">
                <a:solidFill>
                  <a:schemeClr val="tx1"/>
                </a:solidFill>
                <a:effectLst/>
                <a:latin typeface="Söhne"/>
              </a:rPr>
              <a:t>The United States boasts the highest player count among all countries, with 1062 players out of 3000, securing a substantial lead. Taiwan holds the second position with 178 users.</a:t>
            </a:r>
          </a:p>
          <a:p>
            <a:pPr marL="457200" lvl="1" algn="l"/>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Preferred Streaming Platforms:</a:t>
            </a:r>
            <a:endParaRPr lang="en-US" b="0" i="0" dirty="0">
              <a:solidFill>
                <a:schemeClr val="tx1"/>
              </a:solidFill>
              <a:effectLst/>
              <a:latin typeface="Söhne"/>
            </a:endParaRPr>
          </a:p>
          <a:p>
            <a:pPr marL="742950" lvl="1" indent="-285750" algn="l">
              <a:buFont typeface="Arial" panose="020B0604020202020204" pitchFamily="34" charset="0"/>
              <a:buChar char="•"/>
            </a:pPr>
            <a:r>
              <a:rPr lang="en-US" b="0" i="0" dirty="0">
                <a:solidFill>
                  <a:schemeClr val="tx1"/>
                </a:solidFill>
                <a:effectLst/>
                <a:latin typeface="Söhne"/>
              </a:rPr>
              <a:t>The Twitch website is the most favored platform for users to watch streams, followed by mobile phones.</a:t>
            </a:r>
          </a:p>
          <a:p>
            <a:pPr marL="457200" lvl="1" algn="l"/>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Popularity of MOBA Genre:</a:t>
            </a:r>
            <a:endParaRPr lang="en-US" b="0" i="0" dirty="0">
              <a:solidFill>
                <a:schemeClr val="tx1"/>
              </a:solidFill>
              <a:effectLst/>
              <a:latin typeface="Söhne"/>
            </a:endParaRPr>
          </a:p>
          <a:p>
            <a:pPr marL="742950" lvl="1" indent="-285750" algn="l">
              <a:buFont typeface="Arial" panose="020B0604020202020204" pitchFamily="34" charset="0"/>
              <a:buChar char="•"/>
            </a:pPr>
            <a:r>
              <a:rPr lang="en-US" b="0" i="0" dirty="0">
                <a:solidFill>
                  <a:schemeClr val="tx1"/>
                </a:solidFill>
                <a:effectLst/>
                <a:latin typeface="Söhne"/>
              </a:rPr>
              <a:t>Multiplayer Online Battle Arena (MOBA) captures over 50% of the overall traffic, indicating its significant popularity among both players and viewers.</a:t>
            </a:r>
          </a:p>
          <a:p>
            <a:pPr marL="457200" lvl="1" algn="l"/>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Peak Viewing Hours:</a:t>
            </a:r>
            <a:endParaRPr lang="en-US" b="0" i="0" dirty="0">
              <a:solidFill>
                <a:schemeClr val="tx1"/>
              </a:solidFill>
              <a:effectLst/>
              <a:latin typeface="Söhne"/>
            </a:endParaRPr>
          </a:p>
          <a:p>
            <a:pPr marL="742950" lvl="1" indent="-285750" algn="l">
              <a:buFont typeface="Arial" panose="020B0604020202020204" pitchFamily="34" charset="0"/>
              <a:buChar char="•"/>
            </a:pPr>
            <a:r>
              <a:rPr lang="en-US" b="0" i="0" dirty="0">
                <a:solidFill>
                  <a:schemeClr val="tx1"/>
                </a:solidFill>
                <a:effectLst/>
                <a:latin typeface="Söhne"/>
              </a:rPr>
              <a:t>The peak viewing hours are concentrated between 18:00 and 22:00, with a secondary peak observed between 5:00 and 10:00. Despite lower viewership during these periods, the overall variation throughout the day is minimal, emphasizing a consistent user presence on the platform.</a:t>
            </a: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272238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541350" y="821325"/>
            <a:ext cx="8061300" cy="418195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rPr>
              <a:t>What are the unique game and channels in stream</a:t>
            </a:r>
            <a:r>
              <a:rPr lang="en-US" sz="2000" dirty="0">
                <a:solidFill>
                  <a:srgbClr val="222222"/>
                </a:solidFill>
                <a:highlight>
                  <a:srgbClr val="FFFFFF"/>
                </a:highlight>
                <a:latin typeface="Roboto"/>
                <a:ea typeface="Roboto"/>
                <a:cs typeface="Roboto"/>
                <a:sym typeface="Roboto"/>
              </a:rPr>
              <a:t>?</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What are the most popular games?</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 Geographical Distribution of </a:t>
            </a:r>
            <a:r>
              <a:rPr lang="en-US" sz="2000" dirty="0" err="1">
                <a:solidFill>
                  <a:srgbClr val="222222"/>
                </a:solidFill>
                <a:highlight>
                  <a:srgbClr val="FFFFFF"/>
                </a:highlight>
                <a:latin typeface="Roboto"/>
                <a:ea typeface="Roboto"/>
                <a:cs typeface="Roboto"/>
                <a:sym typeface="Roboto"/>
              </a:rPr>
              <a:t>LoL</a:t>
            </a:r>
            <a:r>
              <a:rPr lang="en-US" sz="2000" dirty="0">
                <a:solidFill>
                  <a:srgbClr val="222222"/>
                </a:solidFill>
                <a:highlight>
                  <a:srgbClr val="FFFFFF"/>
                </a:highlight>
                <a:latin typeface="Roboto"/>
                <a:ea typeface="Roboto"/>
                <a:cs typeface="Roboto"/>
                <a:sym typeface="Roboto"/>
              </a:rPr>
              <a:t> Stream Viewers?</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 What sources users use to watch players stream?</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 Categorization of Games into Genres?</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View Count Analysis for Each Hour?</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000" dirty="0">
                <a:solidFill>
                  <a:srgbClr val="222222"/>
                </a:solidFill>
                <a:highlight>
                  <a:srgbClr val="FFFFFF"/>
                </a:highlight>
                <a:latin typeface="Roboto"/>
                <a:ea typeface="Roboto"/>
                <a:cs typeface="Roboto"/>
                <a:sym typeface="Roboto"/>
              </a:rPr>
              <a:t>Conclusions</a:t>
            </a:r>
            <a:endParaRPr sz="20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Unique game and channels </a:t>
            </a:r>
          </a:p>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218662" y="3898834"/>
            <a:ext cx="4160634" cy="1001726"/>
          </a:xfrm>
          <a:prstGeom prst="rect">
            <a:avLst/>
          </a:prstGeom>
          <a:solidFill>
            <a:srgbClr val="D9D9D9"/>
          </a:solidFill>
          <a:ln>
            <a:noFill/>
          </a:ln>
        </p:spPr>
        <p:txBody>
          <a:bodyPr spcFirstLastPara="1" wrap="square" lIns="91425" tIns="91425" rIns="91425" bIns="91425" anchor="t" anchorCtr="0">
            <a:noAutofit/>
          </a:bodyPr>
          <a:lstStyle/>
          <a:p>
            <a:r>
              <a:rPr lang="en-US" b="0" dirty="0">
                <a:solidFill>
                  <a:srgbClr val="569CD6"/>
                </a:solidFill>
                <a:effectLst/>
                <a:latin typeface="Courier New" panose="02070309020205020404" pitchFamily="49" charset="0"/>
                <a:cs typeface="Courier New" panose="02070309020205020404" pitchFamily="49" charset="0"/>
              </a:rPr>
              <a:t>SELECT</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DISTINCT</a:t>
            </a:r>
            <a:r>
              <a:rPr lang="en-US" b="0" dirty="0">
                <a:solidFill>
                  <a:srgbClr val="FFFFFF"/>
                </a:solidFill>
                <a:effectLst/>
                <a:latin typeface="Courier New" panose="02070309020205020404" pitchFamily="49" charset="0"/>
                <a:cs typeface="Courier New" panose="02070309020205020404" pitchFamily="49" charset="0"/>
              </a:rPr>
              <a:t> game </a:t>
            </a:r>
            <a:r>
              <a:rPr lang="en-US" b="0" dirty="0">
                <a:solidFill>
                  <a:srgbClr val="569CD6"/>
                </a:solidFill>
                <a:effectLst/>
                <a:latin typeface="Courier New" panose="02070309020205020404" pitchFamily="49" charset="0"/>
                <a:cs typeface="Courier New" panose="02070309020205020404" pitchFamily="49" charset="0"/>
              </a:rPr>
              <a:t>FROM</a:t>
            </a:r>
            <a:r>
              <a:rPr lang="en-US" b="0" dirty="0">
                <a:solidFill>
                  <a:srgbClr val="FFFFFF"/>
                </a:solidFill>
                <a:effectLst/>
                <a:latin typeface="Courier New" panose="02070309020205020404" pitchFamily="49" charset="0"/>
                <a:cs typeface="Courier New" panose="02070309020205020404" pitchFamily="49" charset="0"/>
              </a:rPr>
              <a:t> stream</a:t>
            </a:r>
          </a:p>
          <a:p>
            <a:pPr marL="0" lvl="0" indent="0" rtl="0">
              <a:spcBef>
                <a:spcPts val="0"/>
              </a:spcBef>
              <a:spcAft>
                <a:spcPts val="0"/>
              </a:spcAft>
              <a:buNone/>
            </a:pPr>
            <a:endParaRPr lang="en-US" dirty="0">
              <a:latin typeface="Courier New" panose="02070309020205020404" pitchFamily="49" charset="0"/>
              <a:ea typeface="Courier New"/>
              <a:cs typeface="Courier New" panose="02070309020205020404" pitchFamily="49" charset="0"/>
              <a:sym typeface="Courier New"/>
            </a:endParaRPr>
          </a:p>
          <a:p>
            <a:r>
              <a:rPr lang="en-US" b="0" dirty="0">
                <a:solidFill>
                  <a:srgbClr val="569CD6"/>
                </a:solidFill>
                <a:effectLst/>
                <a:latin typeface="Courier New" panose="02070309020205020404" pitchFamily="49" charset="0"/>
                <a:cs typeface="Courier New" panose="02070309020205020404" pitchFamily="49" charset="0"/>
              </a:rPr>
              <a:t>SELECT</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DISTINCT</a:t>
            </a:r>
            <a:r>
              <a:rPr lang="en-US" b="0" dirty="0">
                <a:solidFill>
                  <a:srgbClr val="FFFFFF"/>
                </a:solidFill>
                <a:effectLst/>
                <a:latin typeface="Courier New" panose="02070309020205020404" pitchFamily="49" charset="0"/>
                <a:cs typeface="Courier New" panose="02070309020205020404" pitchFamily="49" charset="0"/>
              </a:rPr>
              <a:t> channel </a:t>
            </a:r>
            <a:r>
              <a:rPr lang="en-US" b="0" dirty="0">
                <a:solidFill>
                  <a:srgbClr val="569CD6"/>
                </a:solidFill>
                <a:effectLst/>
                <a:latin typeface="Courier New" panose="02070309020205020404" pitchFamily="49" charset="0"/>
                <a:cs typeface="Courier New" panose="02070309020205020404" pitchFamily="49" charset="0"/>
              </a:rPr>
              <a:t>FROM</a:t>
            </a:r>
            <a:r>
              <a:rPr lang="en-US" b="0" dirty="0">
                <a:solidFill>
                  <a:srgbClr val="FFFFFF"/>
                </a:solidFill>
                <a:effectLst/>
                <a:latin typeface="Courier New" panose="02070309020205020404" pitchFamily="49" charset="0"/>
                <a:cs typeface="Courier New" panose="02070309020205020404" pitchFamily="49" charset="0"/>
              </a:rPr>
              <a:t> chat</a:t>
            </a:r>
          </a:p>
        </p:txBody>
      </p:sp>
      <p:sp>
        <p:nvSpPr>
          <p:cNvPr id="324" name="Shape 324"/>
          <p:cNvSpPr txBox="1"/>
          <p:nvPr/>
        </p:nvSpPr>
        <p:spPr>
          <a:xfrm>
            <a:off x="208388" y="1311972"/>
            <a:ext cx="4170907" cy="239201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indent="-304800">
              <a:lnSpc>
                <a:spcPct val="115000"/>
              </a:lnSpc>
              <a:buSzPts val="1200"/>
              <a:buFont typeface="Roboto"/>
              <a:buChar char="●"/>
            </a:pPr>
            <a:r>
              <a:rPr lang="en-US" sz="1200" dirty="0">
                <a:latin typeface="Roboto"/>
                <a:ea typeface="Roboto"/>
                <a:sym typeface="Roboto"/>
              </a:rPr>
              <a:t>On the right, there are two tables showcasing valuable insights. The first table highlights the distinct games currently featured on Twitch streams, offering a comprehensive overview of the diverse gaming content available. The second table provides a glimpse into the unique channels actively streaming, presenting a snapshot of the varied and dynamic creator landscape on the platform..</a:t>
            </a: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838291898"/>
              </p:ext>
            </p:extLst>
          </p:nvPr>
        </p:nvGraphicFramePr>
        <p:xfrm>
          <a:off x="4572000" y="1311972"/>
          <a:ext cx="2080317" cy="3588588"/>
        </p:xfrm>
        <a:graphic>
          <a:graphicData uri="http://schemas.openxmlformats.org/drawingml/2006/table">
            <a:tbl>
              <a:tblPr>
                <a:noFill/>
                <a:tableStyleId>{8628B589-4659-4227-9C68-565DD4A46BFE}</a:tableStyleId>
              </a:tblPr>
              <a:tblGrid>
                <a:gridCol w="2080317">
                  <a:extLst>
                    <a:ext uri="{9D8B030D-6E8A-4147-A177-3AD203B41FA5}">
                      <a16:colId xmlns:a16="http://schemas.microsoft.com/office/drawing/2014/main" val="20000"/>
                    </a:ext>
                  </a:extLst>
                </a:gridCol>
              </a:tblGrid>
              <a:tr h="299049">
                <a:tc>
                  <a:txBody>
                    <a:bodyPr/>
                    <a:lstStyle/>
                    <a:p>
                      <a:pPr algn="ctr" fontAlgn="ctr"/>
                      <a:r>
                        <a:rPr lang="en-US" sz="1100" b="1" i="0" u="none" strike="noStrike" dirty="0">
                          <a:solidFill>
                            <a:schemeClr val="bg1"/>
                          </a:solidFill>
                          <a:effectLst/>
                          <a:latin typeface="Segoe UI" panose="020B0502040204020203" pitchFamily="34" charset="0"/>
                        </a:rPr>
                        <a:t>Games</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299049">
                <a:tc>
                  <a:txBody>
                    <a:bodyPr/>
                    <a:lstStyle/>
                    <a:p>
                      <a:pPr algn="ctr"/>
                      <a:r>
                        <a:rPr lang="en-US" sz="900" dirty="0">
                          <a:solidFill>
                            <a:schemeClr val="tx1"/>
                          </a:solidFill>
                          <a:effectLst/>
                        </a:rPr>
                        <a:t>League of Legends</a:t>
                      </a:r>
                    </a:p>
                  </a:txBody>
                  <a:tcPr anchor="ctr">
                    <a:solidFill>
                      <a:schemeClr val="bg1"/>
                    </a:solidFill>
                  </a:tcPr>
                </a:tc>
                <a:extLst>
                  <a:ext uri="{0D108BD9-81ED-4DB2-BD59-A6C34878D82A}">
                    <a16:rowId xmlns:a16="http://schemas.microsoft.com/office/drawing/2014/main" val="3699752201"/>
                  </a:ext>
                </a:extLst>
              </a:tr>
              <a:tr h="299049">
                <a:tc>
                  <a:txBody>
                    <a:bodyPr/>
                    <a:lstStyle/>
                    <a:p>
                      <a:pPr algn="ctr"/>
                      <a:r>
                        <a:rPr lang="en-US" sz="900">
                          <a:solidFill>
                            <a:schemeClr val="tx1"/>
                          </a:solidFill>
                          <a:effectLst/>
                        </a:rPr>
                        <a:t>DayZ</a:t>
                      </a:r>
                    </a:p>
                  </a:txBody>
                  <a:tcPr anchor="ctr">
                    <a:solidFill>
                      <a:schemeClr val="bg1"/>
                    </a:solidFill>
                  </a:tcPr>
                </a:tc>
                <a:extLst>
                  <a:ext uri="{0D108BD9-81ED-4DB2-BD59-A6C34878D82A}">
                    <a16:rowId xmlns:a16="http://schemas.microsoft.com/office/drawing/2014/main" val="895276346"/>
                  </a:ext>
                </a:extLst>
              </a:tr>
              <a:tr h="299049">
                <a:tc>
                  <a:txBody>
                    <a:bodyPr/>
                    <a:lstStyle/>
                    <a:p>
                      <a:pPr algn="ctr"/>
                      <a:r>
                        <a:rPr lang="en-US" sz="900" dirty="0">
                          <a:solidFill>
                            <a:schemeClr val="tx1"/>
                          </a:solidFill>
                          <a:effectLst/>
                        </a:rPr>
                        <a:t>Dota 2</a:t>
                      </a:r>
                    </a:p>
                  </a:txBody>
                  <a:tcPr anchor="ctr">
                    <a:solidFill>
                      <a:schemeClr val="bg1"/>
                    </a:solidFill>
                  </a:tcPr>
                </a:tc>
                <a:extLst>
                  <a:ext uri="{0D108BD9-81ED-4DB2-BD59-A6C34878D82A}">
                    <a16:rowId xmlns:a16="http://schemas.microsoft.com/office/drawing/2014/main" val="3147291297"/>
                  </a:ext>
                </a:extLst>
              </a:tr>
              <a:tr h="299049">
                <a:tc>
                  <a:txBody>
                    <a:bodyPr/>
                    <a:lstStyle/>
                    <a:p>
                      <a:pPr algn="ctr"/>
                      <a:r>
                        <a:rPr lang="en-US" sz="900" dirty="0">
                          <a:solidFill>
                            <a:schemeClr val="tx1"/>
                          </a:solidFill>
                          <a:effectLst/>
                        </a:rPr>
                        <a:t>Heroes of the Storm</a:t>
                      </a:r>
                    </a:p>
                  </a:txBody>
                  <a:tcPr anchor="ctr">
                    <a:solidFill>
                      <a:schemeClr val="bg1"/>
                    </a:solidFill>
                  </a:tcPr>
                </a:tc>
                <a:extLst>
                  <a:ext uri="{0D108BD9-81ED-4DB2-BD59-A6C34878D82A}">
                    <a16:rowId xmlns:a16="http://schemas.microsoft.com/office/drawing/2014/main" val="263348014"/>
                  </a:ext>
                </a:extLst>
              </a:tr>
              <a:tr h="299049">
                <a:tc>
                  <a:txBody>
                    <a:bodyPr/>
                    <a:lstStyle/>
                    <a:p>
                      <a:pPr algn="ctr"/>
                      <a:r>
                        <a:rPr lang="en-US" sz="900">
                          <a:solidFill>
                            <a:schemeClr val="tx1"/>
                          </a:solidFill>
                          <a:effectLst/>
                        </a:rPr>
                        <a:t>Counter-Strike: Global Offensive</a:t>
                      </a:r>
                    </a:p>
                  </a:txBody>
                  <a:tcPr anchor="ctr">
                    <a:solidFill>
                      <a:schemeClr val="bg1"/>
                    </a:solidFill>
                  </a:tcPr>
                </a:tc>
                <a:extLst>
                  <a:ext uri="{0D108BD9-81ED-4DB2-BD59-A6C34878D82A}">
                    <a16:rowId xmlns:a16="http://schemas.microsoft.com/office/drawing/2014/main" val="4074957257"/>
                  </a:ext>
                </a:extLst>
              </a:tr>
              <a:tr h="299049">
                <a:tc>
                  <a:txBody>
                    <a:bodyPr/>
                    <a:lstStyle/>
                    <a:p>
                      <a:pPr algn="ctr"/>
                      <a:r>
                        <a:rPr lang="en-US" sz="900" dirty="0">
                          <a:solidFill>
                            <a:schemeClr val="tx1"/>
                          </a:solidFill>
                          <a:effectLst/>
                        </a:rPr>
                        <a:t>Hearthstone: Heroes of Warcraft</a:t>
                      </a:r>
                    </a:p>
                  </a:txBody>
                  <a:tcPr anchor="ctr">
                    <a:solidFill>
                      <a:schemeClr val="bg1"/>
                    </a:solidFill>
                  </a:tcPr>
                </a:tc>
                <a:extLst>
                  <a:ext uri="{0D108BD9-81ED-4DB2-BD59-A6C34878D82A}">
                    <a16:rowId xmlns:a16="http://schemas.microsoft.com/office/drawing/2014/main" val="426265661"/>
                  </a:ext>
                </a:extLst>
              </a:tr>
              <a:tr h="299049">
                <a:tc>
                  <a:txBody>
                    <a:bodyPr/>
                    <a:lstStyle/>
                    <a:p>
                      <a:pPr algn="ctr"/>
                      <a:r>
                        <a:rPr lang="en-US" sz="900" dirty="0">
                          <a:solidFill>
                            <a:schemeClr val="tx1"/>
                          </a:solidFill>
                          <a:effectLst/>
                        </a:rPr>
                        <a:t>The Binding of Isaac: Rebirth</a:t>
                      </a:r>
                    </a:p>
                  </a:txBody>
                  <a:tcPr anchor="ctr">
                    <a:solidFill>
                      <a:schemeClr val="bg1"/>
                    </a:solidFill>
                  </a:tcPr>
                </a:tc>
                <a:extLst>
                  <a:ext uri="{0D108BD9-81ED-4DB2-BD59-A6C34878D82A}">
                    <a16:rowId xmlns:a16="http://schemas.microsoft.com/office/drawing/2014/main" val="3457972725"/>
                  </a:ext>
                </a:extLst>
              </a:tr>
              <a:tr h="299049">
                <a:tc>
                  <a:txBody>
                    <a:bodyPr/>
                    <a:lstStyle/>
                    <a:p>
                      <a:pPr algn="ctr"/>
                      <a:r>
                        <a:rPr lang="en-US" sz="900" dirty="0">
                          <a:solidFill>
                            <a:schemeClr val="tx1"/>
                          </a:solidFill>
                          <a:effectLst/>
                        </a:rPr>
                        <a:t>Agar.io</a:t>
                      </a:r>
                    </a:p>
                  </a:txBody>
                  <a:tcPr anchor="ctr">
                    <a:solidFill>
                      <a:schemeClr val="bg1"/>
                    </a:solidFill>
                  </a:tcPr>
                </a:tc>
                <a:extLst>
                  <a:ext uri="{0D108BD9-81ED-4DB2-BD59-A6C34878D82A}">
                    <a16:rowId xmlns:a16="http://schemas.microsoft.com/office/drawing/2014/main" val="2552537620"/>
                  </a:ext>
                </a:extLst>
              </a:tr>
              <a:tr h="299049">
                <a:tc>
                  <a:txBody>
                    <a:bodyPr/>
                    <a:lstStyle/>
                    <a:p>
                      <a:pPr algn="ctr"/>
                      <a:r>
                        <a:rPr lang="en-US" sz="900" dirty="0">
                          <a:solidFill>
                            <a:schemeClr val="tx1"/>
                          </a:solidFill>
                          <a:effectLst/>
                        </a:rPr>
                        <a:t>Gaming Talk Shows</a:t>
                      </a:r>
                    </a:p>
                  </a:txBody>
                  <a:tcPr anchor="ctr">
                    <a:solidFill>
                      <a:schemeClr val="bg1"/>
                    </a:solidFill>
                  </a:tcPr>
                </a:tc>
                <a:extLst>
                  <a:ext uri="{0D108BD9-81ED-4DB2-BD59-A6C34878D82A}">
                    <a16:rowId xmlns:a16="http://schemas.microsoft.com/office/drawing/2014/main" val="1899675043"/>
                  </a:ext>
                </a:extLst>
              </a:tr>
              <a:tr h="299049">
                <a:tc>
                  <a:txBody>
                    <a:bodyPr/>
                    <a:lstStyle/>
                    <a:p>
                      <a:pPr algn="ctr"/>
                      <a:r>
                        <a:rPr lang="en-US" sz="900" dirty="0">
                          <a:solidFill>
                            <a:schemeClr val="tx1"/>
                          </a:solidFill>
                          <a:effectLst/>
                        </a:rPr>
                        <a:t>Rocket League</a:t>
                      </a:r>
                    </a:p>
                  </a:txBody>
                  <a:tcPr anchor="ctr">
                    <a:solidFill>
                      <a:schemeClr val="bg1"/>
                    </a:solidFill>
                  </a:tcPr>
                </a:tc>
                <a:extLst>
                  <a:ext uri="{0D108BD9-81ED-4DB2-BD59-A6C34878D82A}">
                    <a16:rowId xmlns:a16="http://schemas.microsoft.com/office/drawing/2014/main" val="2525687929"/>
                  </a:ext>
                </a:extLst>
              </a:tr>
              <a:tr h="299049">
                <a:tc>
                  <a:txBody>
                    <a:bodyPr/>
                    <a:lstStyle/>
                    <a:p>
                      <a:pPr algn="ctr"/>
                      <a:r>
                        <a:rPr lang="en-US" sz="900" dirty="0">
                          <a:solidFill>
                            <a:schemeClr val="tx1"/>
                          </a:solidFill>
                          <a:effectLst/>
                        </a:rPr>
                        <a:t>World of Tanks</a:t>
                      </a:r>
                    </a:p>
                  </a:txBody>
                  <a:tcPr anchor="ctr">
                    <a:solidFill>
                      <a:schemeClr val="bg1"/>
                    </a:solidFill>
                  </a:tcPr>
                </a:tc>
                <a:extLst>
                  <a:ext uri="{0D108BD9-81ED-4DB2-BD59-A6C34878D82A}">
                    <a16:rowId xmlns:a16="http://schemas.microsoft.com/office/drawing/2014/main" val="4285350380"/>
                  </a:ext>
                </a:extLst>
              </a:tr>
            </a:tbl>
          </a:graphicData>
        </a:graphic>
      </p:graphicFrame>
      <p:graphicFrame>
        <p:nvGraphicFramePr>
          <p:cNvPr id="7" name="Shape 325">
            <a:extLst>
              <a:ext uri="{FF2B5EF4-FFF2-40B4-BE49-F238E27FC236}">
                <a16:creationId xmlns:a16="http://schemas.microsoft.com/office/drawing/2014/main" id="{2CF4154B-3324-4BA1-A31B-A1BE2AF80F43}"/>
              </a:ext>
            </a:extLst>
          </p:cNvPr>
          <p:cNvGraphicFramePr/>
          <p:nvPr>
            <p:extLst>
              <p:ext uri="{D42A27DB-BD31-4B8C-83A1-F6EECF244321}">
                <p14:modId xmlns:p14="http://schemas.microsoft.com/office/powerpoint/2010/main" val="3260909023"/>
              </p:ext>
            </p:extLst>
          </p:nvPr>
        </p:nvGraphicFramePr>
        <p:xfrm>
          <a:off x="6845022" y="1311972"/>
          <a:ext cx="2080317" cy="3588588"/>
        </p:xfrm>
        <a:graphic>
          <a:graphicData uri="http://schemas.openxmlformats.org/drawingml/2006/table">
            <a:tbl>
              <a:tblPr>
                <a:noFill/>
                <a:tableStyleId>{8628B589-4659-4227-9C68-565DD4A46BFE}</a:tableStyleId>
              </a:tblPr>
              <a:tblGrid>
                <a:gridCol w="2080317">
                  <a:extLst>
                    <a:ext uri="{9D8B030D-6E8A-4147-A177-3AD203B41FA5}">
                      <a16:colId xmlns:a16="http://schemas.microsoft.com/office/drawing/2014/main" val="20000"/>
                    </a:ext>
                  </a:extLst>
                </a:gridCol>
              </a:tblGrid>
              <a:tr h="299049">
                <a:tc>
                  <a:txBody>
                    <a:bodyPr/>
                    <a:lstStyle/>
                    <a:p>
                      <a:pPr algn="ctr" fontAlgn="ctr"/>
                      <a:r>
                        <a:rPr lang="en-US" sz="1100" b="1" i="0" u="none" strike="noStrike" dirty="0">
                          <a:solidFill>
                            <a:schemeClr val="bg1"/>
                          </a:solidFill>
                          <a:effectLst/>
                          <a:latin typeface="Segoe UI" panose="020B0502040204020203" pitchFamily="34" charset="0"/>
                        </a:rPr>
                        <a:t>Channels</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299049">
                <a:tc>
                  <a:txBody>
                    <a:bodyPr/>
                    <a:lstStyle/>
                    <a:p>
                      <a:pPr algn="ctr"/>
                      <a:r>
                        <a:rPr lang="en-US" sz="1100">
                          <a:solidFill>
                            <a:schemeClr val="tx1"/>
                          </a:solidFill>
                          <a:effectLst/>
                        </a:rPr>
                        <a:t>channel</a:t>
                      </a:r>
                    </a:p>
                  </a:txBody>
                  <a:tcPr anchor="ctr">
                    <a:solidFill>
                      <a:schemeClr val="bg1"/>
                    </a:solidFill>
                  </a:tcPr>
                </a:tc>
                <a:extLst>
                  <a:ext uri="{0D108BD9-81ED-4DB2-BD59-A6C34878D82A}">
                    <a16:rowId xmlns:a16="http://schemas.microsoft.com/office/drawing/2014/main" val="3699752201"/>
                  </a:ext>
                </a:extLst>
              </a:tr>
              <a:tr h="299049">
                <a:tc>
                  <a:txBody>
                    <a:bodyPr/>
                    <a:lstStyle/>
                    <a:p>
                      <a:pPr algn="ctr"/>
                      <a:r>
                        <a:rPr lang="en-US" sz="1100">
                          <a:solidFill>
                            <a:schemeClr val="tx1"/>
                          </a:solidFill>
                          <a:effectLst/>
                        </a:rPr>
                        <a:t>jerry</a:t>
                      </a:r>
                    </a:p>
                  </a:txBody>
                  <a:tcPr anchor="ctr">
                    <a:solidFill>
                      <a:schemeClr val="bg1"/>
                    </a:solidFill>
                  </a:tcPr>
                </a:tc>
                <a:extLst>
                  <a:ext uri="{0D108BD9-81ED-4DB2-BD59-A6C34878D82A}">
                    <a16:rowId xmlns:a16="http://schemas.microsoft.com/office/drawing/2014/main" val="895276346"/>
                  </a:ext>
                </a:extLst>
              </a:tr>
              <a:tr h="299049">
                <a:tc>
                  <a:txBody>
                    <a:bodyPr/>
                    <a:lstStyle/>
                    <a:p>
                      <a:pPr algn="ctr"/>
                      <a:r>
                        <a:rPr lang="en-US" sz="1100">
                          <a:solidFill>
                            <a:schemeClr val="tx1"/>
                          </a:solidFill>
                          <a:effectLst/>
                        </a:rPr>
                        <a:t>elaine</a:t>
                      </a:r>
                    </a:p>
                  </a:txBody>
                  <a:tcPr anchor="ctr">
                    <a:solidFill>
                      <a:schemeClr val="bg1"/>
                    </a:solidFill>
                  </a:tcPr>
                </a:tc>
                <a:extLst>
                  <a:ext uri="{0D108BD9-81ED-4DB2-BD59-A6C34878D82A}">
                    <a16:rowId xmlns:a16="http://schemas.microsoft.com/office/drawing/2014/main" val="3147291297"/>
                  </a:ext>
                </a:extLst>
              </a:tr>
              <a:tr h="299049">
                <a:tc>
                  <a:txBody>
                    <a:bodyPr/>
                    <a:lstStyle/>
                    <a:p>
                      <a:pPr algn="ctr"/>
                      <a:r>
                        <a:rPr lang="en-US" sz="1100">
                          <a:solidFill>
                            <a:schemeClr val="tx1"/>
                          </a:solidFill>
                          <a:effectLst/>
                        </a:rPr>
                        <a:t>frank</a:t>
                      </a:r>
                    </a:p>
                  </a:txBody>
                  <a:tcPr anchor="ctr">
                    <a:solidFill>
                      <a:schemeClr val="bg1"/>
                    </a:solidFill>
                  </a:tcPr>
                </a:tc>
                <a:extLst>
                  <a:ext uri="{0D108BD9-81ED-4DB2-BD59-A6C34878D82A}">
                    <a16:rowId xmlns:a16="http://schemas.microsoft.com/office/drawing/2014/main" val="263348014"/>
                  </a:ext>
                </a:extLst>
              </a:tr>
              <a:tr h="299049">
                <a:tc>
                  <a:txBody>
                    <a:bodyPr/>
                    <a:lstStyle/>
                    <a:p>
                      <a:pPr algn="ctr"/>
                      <a:r>
                        <a:rPr lang="en-US" sz="1100">
                          <a:solidFill>
                            <a:schemeClr val="tx1"/>
                          </a:solidFill>
                          <a:effectLst/>
                        </a:rPr>
                        <a:t>estelle</a:t>
                      </a:r>
                    </a:p>
                  </a:txBody>
                  <a:tcPr anchor="ctr">
                    <a:solidFill>
                      <a:schemeClr val="bg1"/>
                    </a:solidFill>
                  </a:tcPr>
                </a:tc>
                <a:extLst>
                  <a:ext uri="{0D108BD9-81ED-4DB2-BD59-A6C34878D82A}">
                    <a16:rowId xmlns:a16="http://schemas.microsoft.com/office/drawing/2014/main" val="4074957257"/>
                  </a:ext>
                </a:extLst>
              </a:tr>
              <a:tr h="299049">
                <a:tc>
                  <a:txBody>
                    <a:bodyPr/>
                    <a:lstStyle/>
                    <a:p>
                      <a:pPr algn="ctr"/>
                      <a:r>
                        <a:rPr lang="en-US" sz="1100">
                          <a:solidFill>
                            <a:schemeClr val="tx1"/>
                          </a:solidFill>
                          <a:effectLst/>
                        </a:rPr>
                        <a:t>george</a:t>
                      </a:r>
                    </a:p>
                  </a:txBody>
                  <a:tcPr anchor="ctr">
                    <a:solidFill>
                      <a:schemeClr val="bg1"/>
                    </a:solidFill>
                  </a:tcPr>
                </a:tc>
                <a:extLst>
                  <a:ext uri="{0D108BD9-81ED-4DB2-BD59-A6C34878D82A}">
                    <a16:rowId xmlns:a16="http://schemas.microsoft.com/office/drawing/2014/main" val="426265661"/>
                  </a:ext>
                </a:extLst>
              </a:tr>
              <a:tr h="299049">
                <a:tc>
                  <a:txBody>
                    <a:bodyPr/>
                    <a:lstStyle/>
                    <a:p>
                      <a:pPr algn="ctr"/>
                      <a:r>
                        <a:rPr lang="en-US" sz="1100">
                          <a:solidFill>
                            <a:schemeClr val="tx1"/>
                          </a:solidFill>
                          <a:effectLst/>
                        </a:rPr>
                        <a:t>newman</a:t>
                      </a:r>
                    </a:p>
                  </a:txBody>
                  <a:tcPr anchor="ctr">
                    <a:solidFill>
                      <a:schemeClr val="bg1"/>
                    </a:solidFill>
                  </a:tcPr>
                </a:tc>
                <a:extLst>
                  <a:ext uri="{0D108BD9-81ED-4DB2-BD59-A6C34878D82A}">
                    <a16:rowId xmlns:a16="http://schemas.microsoft.com/office/drawing/2014/main" val="3457972725"/>
                  </a:ext>
                </a:extLst>
              </a:tr>
              <a:tr h="299049">
                <a:tc>
                  <a:txBody>
                    <a:bodyPr/>
                    <a:lstStyle/>
                    <a:p>
                      <a:pPr algn="ctr"/>
                      <a:r>
                        <a:rPr lang="en-US" sz="1100">
                          <a:solidFill>
                            <a:schemeClr val="tx1"/>
                          </a:solidFill>
                          <a:effectLst/>
                        </a:rPr>
                        <a:t>susan</a:t>
                      </a:r>
                    </a:p>
                  </a:txBody>
                  <a:tcPr anchor="ctr">
                    <a:solidFill>
                      <a:schemeClr val="bg1"/>
                    </a:solidFill>
                  </a:tcPr>
                </a:tc>
                <a:extLst>
                  <a:ext uri="{0D108BD9-81ED-4DB2-BD59-A6C34878D82A}">
                    <a16:rowId xmlns:a16="http://schemas.microsoft.com/office/drawing/2014/main" val="2552537620"/>
                  </a:ext>
                </a:extLst>
              </a:tr>
              <a:tr h="299049">
                <a:tc>
                  <a:txBody>
                    <a:bodyPr/>
                    <a:lstStyle/>
                    <a:p>
                      <a:pPr algn="ctr"/>
                      <a:r>
                        <a:rPr lang="en-US" sz="1100">
                          <a:solidFill>
                            <a:schemeClr val="tx1"/>
                          </a:solidFill>
                          <a:effectLst/>
                        </a:rPr>
                        <a:t>kramer</a:t>
                      </a:r>
                    </a:p>
                  </a:txBody>
                  <a:tcPr anchor="ctr">
                    <a:solidFill>
                      <a:schemeClr val="bg1"/>
                    </a:solidFill>
                  </a:tcPr>
                </a:tc>
                <a:extLst>
                  <a:ext uri="{0D108BD9-81ED-4DB2-BD59-A6C34878D82A}">
                    <a16:rowId xmlns:a16="http://schemas.microsoft.com/office/drawing/2014/main" val="1899675043"/>
                  </a:ext>
                </a:extLst>
              </a:tr>
              <a:tr h="299049">
                <a:tc>
                  <a:txBody>
                    <a:bodyPr/>
                    <a:lstStyle/>
                    <a:p>
                      <a:pPr algn="ctr"/>
                      <a:r>
                        <a:rPr lang="en-US" sz="1100">
                          <a:solidFill>
                            <a:schemeClr val="tx1"/>
                          </a:solidFill>
                          <a:effectLst/>
                        </a:rPr>
                        <a:t>morty</a:t>
                      </a:r>
                    </a:p>
                  </a:txBody>
                  <a:tcPr anchor="ctr">
                    <a:solidFill>
                      <a:schemeClr val="bg1"/>
                    </a:solidFill>
                  </a:tcPr>
                </a:tc>
                <a:extLst>
                  <a:ext uri="{0D108BD9-81ED-4DB2-BD59-A6C34878D82A}">
                    <a16:rowId xmlns:a16="http://schemas.microsoft.com/office/drawing/2014/main" val="2525687929"/>
                  </a:ext>
                </a:extLst>
              </a:tr>
              <a:tr h="299049">
                <a:tc>
                  <a:txBody>
                    <a:bodyPr/>
                    <a:lstStyle/>
                    <a:p>
                      <a:pPr algn="ctr"/>
                      <a:r>
                        <a:rPr lang="en-US" sz="1100" dirty="0" err="1">
                          <a:solidFill>
                            <a:schemeClr val="tx1"/>
                          </a:solidFill>
                          <a:effectLst/>
                        </a:rPr>
                        <a:t>helen</a:t>
                      </a:r>
                      <a:endParaRPr lang="en-US" sz="1100" dirty="0">
                        <a:solidFill>
                          <a:schemeClr val="tx1"/>
                        </a:solidFill>
                        <a:effectLst/>
                      </a:endParaRPr>
                    </a:p>
                  </a:txBody>
                  <a:tcPr anchor="ctr">
                    <a:solidFill>
                      <a:schemeClr val="bg1"/>
                    </a:solidFill>
                  </a:tcPr>
                </a:tc>
                <a:extLst>
                  <a:ext uri="{0D108BD9-81ED-4DB2-BD59-A6C34878D82A}">
                    <a16:rowId xmlns:a16="http://schemas.microsoft.com/office/drawing/2014/main" val="4285350380"/>
                  </a:ext>
                </a:extLst>
              </a:tr>
            </a:tbl>
          </a:graphicData>
        </a:graphic>
      </p:graphicFrame>
      <p:sp>
        <p:nvSpPr>
          <p:cNvPr id="8" name="Shape 322">
            <a:extLst>
              <a:ext uri="{FF2B5EF4-FFF2-40B4-BE49-F238E27FC236}">
                <a16:creationId xmlns:a16="http://schemas.microsoft.com/office/drawing/2014/main" id="{932ECB0C-CC3E-4DD2-93FD-4F72765185F0}"/>
              </a:ext>
            </a:extLst>
          </p:cNvPr>
          <p:cNvSpPr txBox="1"/>
          <p:nvPr/>
        </p:nvSpPr>
        <p:spPr>
          <a:xfrm>
            <a:off x="311700" y="242940"/>
            <a:ext cx="8520600" cy="584714"/>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1. </a:t>
            </a:r>
            <a:r>
              <a:rPr lang="en-US" sz="2400" dirty="0">
                <a:solidFill>
                  <a:srgbClr val="222222"/>
                </a:solidFill>
                <a:highlight>
                  <a:srgbClr val="FFFFFF"/>
                </a:highlight>
                <a:latin typeface="Roboto"/>
                <a:ea typeface="Roboto"/>
              </a:rPr>
              <a:t>What are the unique game and channels in stream table</a:t>
            </a:r>
            <a:r>
              <a:rPr lang="en-US" sz="2400" dirty="0">
                <a:solidFill>
                  <a:srgbClr val="222222"/>
                </a:solidFill>
                <a:highlight>
                  <a:srgbClr val="FFFFFF"/>
                </a:highlight>
                <a:latin typeface="Roboto"/>
                <a:ea typeface="Roboto"/>
                <a:cs typeface="Roboto"/>
                <a:sym typeface="Roboto"/>
              </a:rPr>
              <a:t>?</a:t>
            </a:r>
          </a:p>
        </p:txBody>
      </p:sp>
    </p:spTree>
    <p:extLst>
      <p:ext uri="{BB962C8B-B14F-4D97-AF65-F5344CB8AC3E}">
        <p14:creationId xmlns:p14="http://schemas.microsoft.com/office/powerpoint/2010/main" val="146454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2. Most popular games</a:t>
            </a:r>
            <a:endParaRPr lang="en-US" dirty="0"/>
          </a:p>
        </p:txBody>
      </p:sp>
    </p:spTree>
    <p:extLst>
      <p:ext uri="{BB962C8B-B14F-4D97-AF65-F5344CB8AC3E}">
        <p14:creationId xmlns:p14="http://schemas.microsoft.com/office/powerpoint/2010/main" val="123921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39953"/>
            <a:ext cx="3998706" cy="1278029"/>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2. </a:t>
            </a:r>
            <a:r>
              <a:rPr lang="en-US" sz="2400" dirty="0">
                <a:solidFill>
                  <a:srgbClr val="222222"/>
                </a:solidFill>
                <a:highlight>
                  <a:srgbClr val="FFFFFF"/>
                </a:highlight>
                <a:latin typeface="Roboto"/>
                <a:ea typeface="Roboto"/>
                <a:cs typeface="Roboto"/>
                <a:sym typeface="Roboto"/>
              </a:rPr>
              <a:t>What are the most popular games on stream table?</a:t>
            </a:r>
            <a:endParaRPr lang="en-US" sz="2000" dirty="0">
              <a:solidFill>
                <a:srgbClr val="222222"/>
              </a:solidFill>
              <a:highlight>
                <a:srgbClr val="FFFFFF"/>
              </a:highlight>
              <a:latin typeface="Roboto"/>
              <a:ea typeface="Roboto"/>
              <a:cs typeface="Roboto"/>
              <a:sym typeface="Roboto"/>
            </a:endParaRPr>
          </a:p>
        </p:txBody>
      </p:sp>
      <p:sp>
        <p:nvSpPr>
          <p:cNvPr id="323" name="Shape 323"/>
          <p:cNvSpPr txBox="1"/>
          <p:nvPr/>
        </p:nvSpPr>
        <p:spPr>
          <a:xfrm>
            <a:off x="311701" y="3491948"/>
            <a:ext cx="3998705" cy="1517602"/>
          </a:xfrm>
          <a:prstGeom prst="rect">
            <a:avLst/>
          </a:prstGeom>
          <a:solidFill>
            <a:srgbClr val="D9D9D9"/>
          </a:solidFill>
          <a:ln>
            <a:noFill/>
          </a:ln>
        </p:spPr>
        <p:txBody>
          <a:bodyPr spcFirstLastPara="1" wrap="square" lIns="91425" tIns="91425" rIns="91425" bIns="91425" anchor="t" anchorCtr="0">
            <a:noAutofit/>
          </a:bodyPr>
          <a:lstStyle/>
          <a:p>
            <a:r>
              <a:rPr lang="en-US" sz="1600" b="0" dirty="0">
                <a:solidFill>
                  <a:srgbClr val="569CD6"/>
                </a:solidFill>
                <a:effectLst/>
                <a:latin typeface="Courier New" panose="02070309020205020404" pitchFamily="49" charset="0"/>
                <a:cs typeface="Courier New" panose="02070309020205020404" pitchFamily="49" charset="0"/>
              </a:rPr>
              <a:t>SELECT</a:t>
            </a:r>
            <a:r>
              <a:rPr lang="en-US" sz="1600" b="0" dirty="0">
                <a:solidFill>
                  <a:srgbClr val="FFFFFF"/>
                </a:solidFill>
                <a:effectLst/>
                <a:latin typeface="Courier New" panose="02070309020205020404" pitchFamily="49" charset="0"/>
                <a:cs typeface="Courier New" panose="02070309020205020404" pitchFamily="49" charset="0"/>
              </a:rPr>
              <a:t> game</a:t>
            </a:r>
            <a:r>
              <a:rPr lang="en-US" sz="1600" b="0" dirty="0">
                <a:solidFill>
                  <a:srgbClr val="FFFF00"/>
                </a:solidFill>
                <a:effectLst/>
                <a:latin typeface="Courier New" panose="02070309020205020404" pitchFamily="49" charset="0"/>
                <a:cs typeface="Courier New" panose="02070309020205020404" pitchFamily="49" charset="0"/>
              </a:rPr>
              <a:t>,</a:t>
            </a:r>
            <a:r>
              <a:rPr lang="en-US" sz="1600" b="0" dirty="0">
                <a:solidFill>
                  <a:srgbClr val="FFFFFF"/>
                </a:solidFill>
                <a:effectLst/>
                <a:latin typeface="Courier New" panose="02070309020205020404" pitchFamily="49" charset="0"/>
                <a:cs typeface="Courier New" panose="02070309020205020404" pitchFamily="49" charset="0"/>
              </a:rPr>
              <a:t> COUNT</a:t>
            </a:r>
            <a:r>
              <a:rPr lang="en-US" sz="1600" b="0" dirty="0">
                <a:solidFill>
                  <a:srgbClr val="FFFF00"/>
                </a:solidFill>
                <a:effectLst/>
                <a:latin typeface="Courier New" panose="02070309020205020404" pitchFamily="49" charset="0"/>
                <a:cs typeface="Courier New" panose="02070309020205020404" pitchFamily="49" charset="0"/>
              </a:rPr>
              <a:t>(</a:t>
            </a:r>
            <a:r>
              <a:rPr lang="en-US" sz="1600" b="0" dirty="0">
                <a:solidFill>
                  <a:srgbClr val="FFFFFF"/>
                </a:solidFill>
                <a:effectLst/>
                <a:latin typeface="Courier New" panose="02070309020205020404" pitchFamily="49" charset="0"/>
                <a:cs typeface="Courier New" panose="02070309020205020404" pitchFamily="49" charset="0"/>
              </a:rPr>
              <a:t>player</a:t>
            </a:r>
            <a:r>
              <a:rPr lang="en-US" sz="1600" b="0" dirty="0">
                <a:solidFill>
                  <a:srgbClr val="FFFF00"/>
                </a:solidFill>
                <a:effectLst/>
                <a:latin typeface="Courier New" panose="02070309020205020404" pitchFamily="49" charset="0"/>
                <a:cs typeface="Courier New" panose="02070309020205020404" pitchFamily="49" charset="0"/>
              </a:rPr>
              <a:t>)</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569CD6"/>
                </a:solidFill>
                <a:effectLst/>
                <a:latin typeface="Courier New" panose="02070309020205020404" pitchFamily="49" charset="0"/>
                <a:cs typeface="Courier New" panose="02070309020205020404" pitchFamily="49" charset="0"/>
              </a:rPr>
              <a:t>as</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CE9178"/>
                </a:solidFill>
                <a:effectLst/>
                <a:latin typeface="Courier New" panose="02070309020205020404" pitchFamily="49" charset="0"/>
                <a:cs typeface="Courier New" panose="02070309020205020404" pitchFamily="49" charset="0"/>
              </a:rPr>
              <a:t>'Players'</a:t>
            </a:r>
            <a:endParaRPr lang="en-US" sz="1600" b="0" dirty="0">
              <a:solidFill>
                <a:srgbClr val="FFFFFF"/>
              </a:solidFill>
              <a:effectLst/>
              <a:latin typeface="Courier New" panose="02070309020205020404" pitchFamily="49" charset="0"/>
              <a:cs typeface="Courier New" panose="02070309020205020404" pitchFamily="49" charset="0"/>
            </a:endParaRPr>
          </a:p>
          <a:p>
            <a:r>
              <a:rPr lang="en-US" sz="1600" b="0" dirty="0">
                <a:solidFill>
                  <a:srgbClr val="569CD6"/>
                </a:solidFill>
                <a:effectLst/>
                <a:latin typeface="Courier New" panose="02070309020205020404" pitchFamily="49" charset="0"/>
                <a:cs typeface="Courier New" panose="02070309020205020404" pitchFamily="49" charset="0"/>
              </a:rPr>
              <a:t>FROM</a:t>
            </a:r>
            <a:r>
              <a:rPr lang="en-US" sz="1600" b="0" dirty="0">
                <a:solidFill>
                  <a:srgbClr val="FFFFFF"/>
                </a:solidFill>
                <a:effectLst/>
                <a:latin typeface="Courier New" panose="02070309020205020404" pitchFamily="49" charset="0"/>
                <a:cs typeface="Courier New" panose="02070309020205020404" pitchFamily="49" charset="0"/>
              </a:rPr>
              <a:t> stream</a:t>
            </a:r>
          </a:p>
          <a:p>
            <a:r>
              <a:rPr lang="en-US" sz="1600" b="0" dirty="0">
                <a:solidFill>
                  <a:srgbClr val="569CD6"/>
                </a:solidFill>
                <a:effectLst/>
                <a:latin typeface="Courier New" panose="02070309020205020404" pitchFamily="49" charset="0"/>
                <a:cs typeface="Courier New" panose="02070309020205020404" pitchFamily="49" charset="0"/>
              </a:rPr>
              <a:t>GROUP</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569CD6"/>
                </a:solidFill>
                <a:effectLst/>
                <a:latin typeface="Courier New" panose="02070309020205020404" pitchFamily="49" charset="0"/>
                <a:cs typeface="Courier New" panose="02070309020205020404" pitchFamily="49" charset="0"/>
              </a:rPr>
              <a:t>BY</a:t>
            </a:r>
            <a:r>
              <a:rPr lang="en-US" sz="1600" b="0" dirty="0">
                <a:solidFill>
                  <a:srgbClr val="FFFFFF"/>
                </a:solidFill>
                <a:effectLst/>
                <a:latin typeface="Courier New" panose="02070309020205020404" pitchFamily="49" charset="0"/>
                <a:cs typeface="Courier New" panose="02070309020205020404" pitchFamily="49" charset="0"/>
              </a:rPr>
              <a:t> 1</a:t>
            </a:r>
          </a:p>
          <a:p>
            <a:r>
              <a:rPr lang="en-US" sz="1600" b="0" dirty="0">
                <a:solidFill>
                  <a:srgbClr val="569CD6"/>
                </a:solidFill>
                <a:effectLst/>
                <a:latin typeface="Courier New" panose="02070309020205020404" pitchFamily="49" charset="0"/>
                <a:cs typeface="Courier New" panose="02070309020205020404" pitchFamily="49" charset="0"/>
              </a:rPr>
              <a:t>ORDER</a:t>
            </a:r>
            <a:r>
              <a:rPr lang="en-US" sz="1600" b="0" dirty="0">
                <a:solidFill>
                  <a:srgbClr val="FFFFFF"/>
                </a:solidFill>
                <a:effectLst/>
                <a:latin typeface="Courier New" panose="02070309020205020404" pitchFamily="49" charset="0"/>
                <a:cs typeface="Courier New" panose="02070309020205020404" pitchFamily="49" charset="0"/>
              </a:rPr>
              <a:t> </a:t>
            </a:r>
            <a:r>
              <a:rPr lang="en-US" sz="1600" b="0" dirty="0">
                <a:solidFill>
                  <a:srgbClr val="569CD6"/>
                </a:solidFill>
                <a:effectLst/>
                <a:latin typeface="Courier New" panose="02070309020205020404" pitchFamily="49" charset="0"/>
                <a:cs typeface="Courier New" panose="02070309020205020404" pitchFamily="49" charset="0"/>
              </a:rPr>
              <a:t>BY</a:t>
            </a:r>
            <a:r>
              <a:rPr lang="en-US" sz="1600" b="0" dirty="0">
                <a:solidFill>
                  <a:srgbClr val="FFFFFF"/>
                </a:solidFill>
                <a:effectLst/>
                <a:latin typeface="Courier New" panose="02070309020205020404" pitchFamily="49" charset="0"/>
                <a:cs typeface="Courier New" panose="02070309020205020404" pitchFamily="49" charset="0"/>
              </a:rPr>
              <a:t> 2 </a:t>
            </a:r>
            <a:r>
              <a:rPr lang="en-US" sz="1600" b="0" dirty="0">
                <a:solidFill>
                  <a:srgbClr val="569CD6"/>
                </a:solidFill>
                <a:effectLst/>
                <a:latin typeface="Courier New" panose="02070309020205020404" pitchFamily="49" charset="0"/>
                <a:cs typeface="Courier New" panose="02070309020205020404" pitchFamily="49" charset="0"/>
              </a:rPr>
              <a:t>DESC</a:t>
            </a:r>
            <a:endParaRPr lang="en-US" sz="1600" b="0" dirty="0">
              <a:solidFill>
                <a:srgbClr val="FFFFFF"/>
              </a:solidFill>
              <a:effectLst/>
              <a:latin typeface="Courier New" panose="02070309020205020404" pitchFamily="49" charset="0"/>
              <a:cs typeface="Courier New" panose="02070309020205020404" pitchFamily="49" charset="0"/>
            </a:endParaRPr>
          </a:p>
          <a:p>
            <a:pPr marL="0" lvl="0" indent="0" rtl="0">
              <a:spcBef>
                <a:spcPts val="0"/>
              </a:spcBef>
              <a:spcAft>
                <a:spcPts val="0"/>
              </a:spcAft>
              <a:buNone/>
            </a:pPr>
            <a:endParaRPr sz="900" dirty="0">
              <a:latin typeface="Courier New" panose="02070309020205020404" pitchFamily="49" charset="0"/>
              <a:ea typeface="Courier New"/>
              <a:cs typeface="Courier New" panose="02070309020205020404" pitchFamily="49" charset="0"/>
              <a:sym typeface="Courier New"/>
            </a:endParaRPr>
          </a:p>
        </p:txBody>
      </p:sp>
      <p:sp>
        <p:nvSpPr>
          <p:cNvPr id="324" name="Shape 324"/>
          <p:cNvSpPr txBox="1"/>
          <p:nvPr/>
        </p:nvSpPr>
        <p:spPr>
          <a:xfrm>
            <a:off x="311700" y="1740348"/>
            <a:ext cx="3998706" cy="142923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indent="-304800">
              <a:lnSpc>
                <a:spcPct val="115000"/>
              </a:lnSpc>
              <a:buSzPts val="1200"/>
              <a:buFont typeface="Roboto"/>
              <a:buChar char="●"/>
            </a:pPr>
            <a:r>
              <a:rPr lang="en-US" sz="1200" dirty="0">
                <a:latin typeface="Roboto"/>
                <a:ea typeface="Roboto"/>
                <a:sym typeface="Roboto"/>
              </a:rPr>
              <a:t>In the left table, you can observe the player counts for each game on Twitch streams. Notably, League of Legends, commonly known as LOL, stands out as the most popular game, boasting twice as many players on Twitch as the second-ranked game</a:t>
            </a:r>
          </a:p>
          <a:p>
            <a:pPr marL="457200" indent="-304800">
              <a:lnSpc>
                <a:spcPct val="115000"/>
              </a:lnSpc>
              <a:buSzPts val="1200"/>
              <a:buFont typeface="Roboto"/>
              <a:buChar char="●"/>
            </a:pPr>
            <a:endParaRPr lang="en-US" sz="1200" dirty="0">
              <a:latin typeface="Roboto"/>
              <a:ea typeface="Roboto"/>
              <a:sym typeface="Roboto"/>
            </a:endParaRPr>
          </a:p>
          <a:p>
            <a:pPr marL="152400" lvl="0" rtl="0">
              <a:lnSpc>
                <a:spcPct val="115000"/>
              </a:lnSpc>
              <a:spcBef>
                <a:spcPts val="0"/>
              </a:spcBef>
              <a:spcAft>
                <a:spcPts val="0"/>
              </a:spcAft>
              <a:buSzPts val="1200"/>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638054109"/>
              </p:ext>
            </p:extLst>
          </p:nvPr>
        </p:nvGraphicFramePr>
        <p:xfrm>
          <a:off x="4725088" y="139953"/>
          <a:ext cx="4107212" cy="4863594"/>
        </p:xfrm>
        <a:graphic>
          <a:graphicData uri="http://schemas.openxmlformats.org/drawingml/2006/table">
            <a:tbl>
              <a:tblPr>
                <a:noFill/>
                <a:tableStyleId>{8628B589-4659-4227-9C68-565DD4A46BFE}</a:tableStyleId>
              </a:tblPr>
              <a:tblGrid>
                <a:gridCol w="2053606">
                  <a:extLst>
                    <a:ext uri="{9D8B030D-6E8A-4147-A177-3AD203B41FA5}">
                      <a16:colId xmlns:a16="http://schemas.microsoft.com/office/drawing/2014/main" val="20000"/>
                    </a:ext>
                  </a:extLst>
                </a:gridCol>
                <a:gridCol w="2053606">
                  <a:extLst>
                    <a:ext uri="{9D8B030D-6E8A-4147-A177-3AD203B41FA5}">
                      <a16:colId xmlns:a16="http://schemas.microsoft.com/office/drawing/2014/main" val="2900090843"/>
                    </a:ext>
                  </a:extLst>
                </a:gridCol>
              </a:tblGrid>
              <a:tr h="208314">
                <a:tc>
                  <a:txBody>
                    <a:bodyPr/>
                    <a:lstStyle/>
                    <a:p>
                      <a:pPr algn="ctr"/>
                      <a:r>
                        <a:rPr lang="en-US" sz="1050" b="1" cap="none" spc="0" dirty="0">
                          <a:ln w="6600">
                            <a:solidFill>
                              <a:schemeClr val="accent2"/>
                            </a:solidFill>
                            <a:prstDash val="solid"/>
                          </a:ln>
                          <a:solidFill>
                            <a:srgbClr val="FFFFFF"/>
                          </a:solidFill>
                          <a:effectLst>
                            <a:outerShdw dist="38100" dir="2700000" algn="tl" rotWithShape="0">
                              <a:schemeClr val="accent2"/>
                            </a:outerShdw>
                          </a:effectLst>
                        </a:rPr>
                        <a:t>Games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4056">
                        <a:alpha val="82490"/>
                      </a:srgbClr>
                    </a:solidFill>
                  </a:tcPr>
                </a:tc>
                <a:tc>
                  <a:txBody>
                    <a:bodyPr/>
                    <a:lstStyle/>
                    <a:p>
                      <a:pPr algn="ctr"/>
                      <a:r>
                        <a:rPr lang="en-US" sz="1050" b="1" cap="none" spc="0" dirty="0">
                          <a:ln w="6600">
                            <a:solidFill>
                              <a:schemeClr val="accent2"/>
                            </a:solidFill>
                            <a:prstDash val="solid"/>
                          </a:ln>
                          <a:solidFill>
                            <a:srgbClr val="FFFFFF"/>
                          </a:solidFill>
                          <a:effectLst>
                            <a:outerShdw dist="38100" dir="2700000" algn="tl" rotWithShape="0">
                              <a:schemeClr val="accent2"/>
                            </a:outerShdw>
                          </a:effectLst>
                        </a:rPr>
                        <a:t>Players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4056">
                        <a:alpha val="82490"/>
                      </a:srgbClr>
                    </a:solidFill>
                  </a:tcPr>
                </a:tc>
                <a:extLst>
                  <a:ext uri="{0D108BD9-81ED-4DB2-BD59-A6C34878D82A}">
                    <a16:rowId xmlns:a16="http://schemas.microsoft.com/office/drawing/2014/main" val="10000"/>
                  </a:ext>
                </a:extLst>
              </a:tr>
              <a:tr h="208314">
                <a:tc>
                  <a:txBody>
                    <a:bodyPr/>
                    <a:lstStyle/>
                    <a:p>
                      <a:pPr algn="ctr"/>
                      <a:r>
                        <a:rPr lang="en-US" sz="900" dirty="0">
                          <a:solidFill>
                            <a:schemeClr val="tx1"/>
                          </a:solidFill>
                          <a:effectLst/>
                        </a:rPr>
                        <a:t>League of Legends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1070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401037"/>
                  </a:ext>
                </a:extLst>
              </a:tr>
              <a:tr h="208314">
                <a:tc>
                  <a:txBody>
                    <a:bodyPr/>
                    <a:lstStyle/>
                    <a:p>
                      <a:pPr algn="ctr"/>
                      <a:r>
                        <a:rPr lang="en-US" sz="900" dirty="0">
                          <a:solidFill>
                            <a:schemeClr val="tx1"/>
                          </a:solidFill>
                          <a:effectLst/>
                        </a:rPr>
                        <a:t>Dota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472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5547663"/>
                  </a:ext>
                </a:extLst>
              </a:tr>
              <a:tr h="318178">
                <a:tc>
                  <a:txBody>
                    <a:bodyPr/>
                    <a:lstStyle/>
                    <a:p>
                      <a:pPr algn="ctr"/>
                      <a:r>
                        <a:rPr lang="en-US" sz="900" dirty="0">
                          <a:solidFill>
                            <a:schemeClr val="tx1"/>
                          </a:solidFill>
                          <a:effectLst/>
                        </a:rPr>
                        <a:t>Counter-Strike: Global Offensive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302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600473"/>
                  </a:ext>
                </a:extLst>
              </a:tr>
              <a:tr h="208314">
                <a:tc>
                  <a:txBody>
                    <a:bodyPr/>
                    <a:lstStyle/>
                    <a:p>
                      <a:pPr algn="ctr"/>
                      <a:r>
                        <a:rPr lang="en-US" sz="900" dirty="0">
                          <a:solidFill>
                            <a:schemeClr val="tx1"/>
                          </a:solidFill>
                          <a:effectLst/>
                        </a:rPr>
                        <a:t>DayZ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239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9663495"/>
                  </a:ext>
                </a:extLst>
              </a:tr>
              <a:tr h="208314">
                <a:tc>
                  <a:txBody>
                    <a:bodyPr/>
                    <a:lstStyle/>
                    <a:p>
                      <a:pPr algn="ctr"/>
                      <a:r>
                        <a:rPr lang="en-US" sz="900">
                          <a:solidFill>
                            <a:schemeClr val="tx1"/>
                          </a:solidFill>
                          <a:effectLst/>
                        </a:rPr>
                        <a:t>Heroes of the Storm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210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0670057"/>
                  </a:ext>
                </a:extLst>
              </a:tr>
              <a:tr h="318178">
                <a:tc>
                  <a:txBody>
                    <a:bodyPr/>
                    <a:lstStyle/>
                    <a:p>
                      <a:pPr algn="ctr"/>
                      <a:r>
                        <a:rPr lang="en-US" sz="900">
                          <a:solidFill>
                            <a:schemeClr val="tx1"/>
                          </a:solidFill>
                          <a:effectLst/>
                        </a:rPr>
                        <a:t>The Binding of Isaac: Rebirth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171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100905"/>
                  </a:ext>
                </a:extLst>
              </a:tr>
              <a:tr h="208314">
                <a:tc>
                  <a:txBody>
                    <a:bodyPr/>
                    <a:lstStyle/>
                    <a:p>
                      <a:pPr algn="ctr"/>
                      <a:r>
                        <a:rPr lang="en-US" sz="900" dirty="0">
                          <a:solidFill>
                            <a:schemeClr val="tx1"/>
                          </a:solidFill>
                          <a:effectLst/>
                        </a:rPr>
                        <a:t>Gaming Talk Shows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141839"/>
                  </a:ext>
                </a:extLst>
              </a:tr>
              <a:tr h="318178">
                <a:tc>
                  <a:txBody>
                    <a:bodyPr/>
                    <a:lstStyle/>
                    <a:p>
                      <a:pPr algn="ctr"/>
                      <a:r>
                        <a:rPr lang="en-US" sz="900">
                          <a:solidFill>
                            <a:schemeClr val="tx1"/>
                          </a:solidFill>
                          <a:effectLst/>
                        </a:rPr>
                        <a:t>Hearthstone: Heroes of Warcraft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a:solidFill>
                            <a:schemeClr val="tx1"/>
                          </a:solidFill>
                          <a:effectLst/>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3623458"/>
                  </a:ext>
                </a:extLst>
              </a:tr>
              <a:tr h="208314">
                <a:tc>
                  <a:txBody>
                    <a:bodyPr/>
                    <a:lstStyle/>
                    <a:p>
                      <a:pPr algn="ctr"/>
                      <a:r>
                        <a:rPr lang="en-US" sz="900" dirty="0">
                          <a:solidFill>
                            <a:schemeClr val="tx1"/>
                          </a:solidFill>
                          <a:effectLst/>
                        </a:rPr>
                        <a:t>World of Tanks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5654518"/>
                  </a:ext>
                </a:extLst>
              </a:tr>
              <a:tr h="208314">
                <a:tc>
                  <a:txBody>
                    <a:bodyPr/>
                    <a:lstStyle/>
                    <a:p>
                      <a:pPr algn="ctr"/>
                      <a:r>
                        <a:rPr lang="en-US" sz="900" dirty="0">
                          <a:solidFill>
                            <a:schemeClr val="tx1"/>
                          </a:solidFill>
                          <a:effectLst/>
                        </a:rPr>
                        <a:t>Agar.io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375310"/>
                  </a:ext>
                </a:extLst>
              </a:tr>
              <a:tr h="208314">
                <a:tc>
                  <a:txBody>
                    <a:bodyPr/>
                    <a:lstStyle/>
                    <a:p>
                      <a:pPr algn="ctr"/>
                      <a:r>
                        <a:rPr lang="en-US" sz="900">
                          <a:solidFill>
                            <a:schemeClr val="tx1"/>
                          </a:solidFill>
                          <a:effectLst/>
                        </a:rPr>
                        <a:t>Rocket League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4605130"/>
                  </a:ext>
                </a:extLst>
              </a:tr>
              <a:tr h="208314">
                <a:tc>
                  <a:txBody>
                    <a:bodyPr/>
                    <a:lstStyle/>
                    <a:p>
                      <a:pPr algn="ctr"/>
                      <a:r>
                        <a:rPr lang="en-US" sz="900">
                          <a:solidFill>
                            <a:schemeClr val="tx1"/>
                          </a:solidFill>
                          <a:effectLst/>
                        </a:rPr>
                        <a:t>SpeedRunners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767659"/>
                  </a:ext>
                </a:extLst>
              </a:tr>
              <a:tr h="208314">
                <a:tc>
                  <a:txBody>
                    <a:bodyPr/>
                    <a:lstStyle/>
                    <a:p>
                      <a:pPr algn="ctr"/>
                      <a:r>
                        <a:rPr lang="en-US" sz="900">
                          <a:solidFill>
                            <a:schemeClr val="tx1"/>
                          </a:solidFill>
                          <a:effectLst/>
                        </a:rPr>
                        <a:t>ARK: Survival Evolved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6818087"/>
                  </a:ext>
                </a:extLst>
              </a:tr>
              <a:tr h="208314">
                <a:tc>
                  <a:txBody>
                    <a:bodyPr/>
                    <a:lstStyle/>
                    <a:p>
                      <a:pPr algn="ctr"/>
                      <a:r>
                        <a:rPr lang="en-US" sz="900">
                          <a:solidFill>
                            <a:schemeClr val="tx1"/>
                          </a:solidFill>
                          <a:effectLst/>
                        </a:rPr>
                        <a:t>Duck Game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265261"/>
                  </a:ext>
                </a:extLst>
              </a:tr>
              <a:tr h="208314">
                <a:tc>
                  <a:txBody>
                    <a:bodyPr/>
                    <a:lstStyle/>
                    <a:p>
                      <a:pPr algn="ctr"/>
                      <a:r>
                        <a:rPr lang="en-US" sz="900">
                          <a:solidFill>
                            <a:schemeClr val="tx1"/>
                          </a:solidFill>
                          <a:effectLst/>
                        </a:rPr>
                        <a:t>Fallout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2911683"/>
                  </a:ext>
                </a:extLst>
              </a:tr>
              <a:tr h="208314">
                <a:tc>
                  <a:txBody>
                    <a:bodyPr/>
                    <a:lstStyle/>
                    <a:p>
                      <a:pPr algn="ctr"/>
                      <a:r>
                        <a:rPr lang="en-US" sz="900">
                          <a:solidFill>
                            <a:schemeClr val="tx1"/>
                          </a:solidFill>
                          <a:effectLst/>
                        </a:rPr>
                        <a:t>Batman: Arkham Knight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9444623"/>
                  </a:ext>
                </a:extLst>
              </a:tr>
              <a:tr h="208314">
                <a:tc>
                  <a:txBody>
                    <a:bodyPr/>
                    <a:lstStyle/>
                    <a:p>
                      <a:pPr algn="ctr"/>
                      <a:r>
                        <a:rPr lang="en-US" sz="900" dirty="0">
                          <a:solidFill>
                            <a:schemeClr val="tx1"/>
                          </a:solidFill>
                          <a:effectLst/>
                        </a:rPr>
                        <a:t>Breaking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8314">
                <a:tc>
                  <a:txBody>
                    <a:bodyPr/>
                    <a:lstStyle/>
                    <a:p>
                      <a:pPr algn="ctr"/>
                      <a:r>
                        <a:rPr lang="en-US" sz="900">
                          <a:solidFill>
                            <a:schemeClr val="tx1"/>
                          </a:solidFill>
                          <a:effectLst/>
                        </a:rPr>
                        <a:t>Block N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6309">
                <a:tc>
                  <a:txBody>
                    <a:bodyPr/>
                    <a:lstStyle/>
                    <a:p>
                      <a:pPr algn="ctr"/>
                      <a:r>
                        <a:rPr lang="en-US" sz="900" dirty="0">
                          <a:solidFill>
                            <a:schemeClr val="tx1"/>
                          </a:solidFill>
                          <a:effectLst/>
                        </a:rPr>
                        <a:t>Devil May Cry 4: Special Edition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0" dirty="0">
                          <a:solidFill>
                            <a:schemeClr val="tx1"/>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FC3FD-152C-F31D-9D8D-1FAEC8006F1B}"/>
              </a:ext>
            </a:extLst>
          </p:cNvPr>
          <p:cNvPicPr>
            <a:picLocks noChangeAspect="1"/>
          </p:cNvPicPr>
          <p:nvPr/>
        </p:nvPicPr>
        <p:blipFill>
          <a:blip r:embed="rId2"/>
          <a:stretch>
            <a:fillRect/>
          </a:stretch>
        </p:blipFill>
        <p:spPr>
          <a:xfrm>
            <a:off x="1241875" y="3520"/>
            <a:ext cx="7709969" cy="5139980"/>
          </a:xfrm>
          <a:prstGeom prst="rect">
            <a:avLst/>
          </a:prstGeom>
        </p:spPr>
      </p:pic>
      <p:sp>
        <p:nvSpPr>
          <p:cNvPr id="7" name="TextBox 6">
            <a:extLst>
              <a:ext uri="{FF2B5EF4-FFF2-40B4-BE49-F238E27FC236}">
                <a16:creationId xmlns:a16="http://schemas.microsoft.com/office/drawing/2014/main" id="{5F90570D-77EA-D6D3-078F-6365153F5EC9}"/>
              </a:ext>
            </a:extLst>
          </p:cNvPr>
          <p:cNvSpPr txBox="1"/>
          <p:nvPr/>
        </p:nvSpPr>
        <p:spPr>
          <a:xfrm>
            <a:off x="79512" y="276808"/>
            <a:ext cx="1789044" cy="2031325"/>
          </a:xfrm>
          <a:prstGeom prst="rect">
            <a:avLst/>
          </a:prstGeom>
          <a:noFill/>
        </p:spPr>
        <p:txBody>
          <a:bodyPr wrap="square">
            <a:spAutoFit/>
          </a:bodyPr>
          <a:lstStyle/>
          <a:p>
            <a:r>
              <a:rPr lang="en-US" dirty="0"/>
              <a:t>The chart exhibits a right-skewed distribution, indicating that the first four games receive significantly higher views compared to the remaining ones.</a:t>
            </a:r>
          </a:p>
        </p:txBody>
      </p:sp>
    </p:spTree>
    <p:extLst>
      <p:ext uri="{BB962C8B-B14F-4D97-AF65-F5344CB8AC3E}">
        <p14:creationId xmlns:p14="http://schemas.microsoft.com/office/powerpoint/2010/main" val="1934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3. </a:t>
            </a:r>
            <a:r>
              <a:rPr lang="en-US" sz="4800" dirty="0" err="1">
                <a:solidFill>
                  <a:schemeClr val="lt1"/>
                </a:solidFill>
                <a:latin typeface="Roboto Black"/>
                <a:ea typeface="Roboto Black"/>
                <a:cs typeface="Roboto Black"/>
                <a:sym typeface="Roboto Black"/>
              </a:rPr>
              <a:t>Locatoin</a:t>
            </a:r>
            <a:r>
              <a:rPr lang="en-US" sz="4800" dirty="0">
                <a:solidFill>
                  <a:schemeClr val="lt1"/>
                </a:solidFill>
                <a:latin typeface="Roboto Black"/>
                <a:ea typeface="Roboto Black"/>
                <a:cs typeface="Roboto Black"/>
                <a:sym typeface="Roboto Black"/>
              </a:rPr>
              <a:t> of </a:t>
            </a:r>
            <a:r>
              <a:rPr lang="en-US" sz="4800" dirty="0" err="1">
                <a:solidFill>
                  <a:schemeClr val="lt1"/>
                </a:solidFill>
                <a:latin typeface="Roboto Black"/>
                <a:ea typeface="Roboto Black"/>
                <a:cs typeface="Roboto Black"/>
                <a:sym typeface="Roboto Black"/>
              </a:rPr>
              <a:t>LoL</a:t>
            </a:r>
            <a:r>
              <a:rPr lang="en-US" sz="4800" dirty="0">
                <a:solidFill>
                  <a:schemeClr val="lt1"/>
                </a:solidFill>
                <a:latin typeface="Roboto Black"/>
                <a:ea typeface="Roboto Black"/>
                <a:cs typeface="Roboto Black"/>
                <a:sym typeface="Roboto Black"/>
              </a:rPr>
              <a:t> stream viewers</a:t>
            </a:r>
          </a:p>
          <a:p>
            <a:pPr marL="0" lvl="0" indent="0" algn="ctr" rtl="0">
              <a:spcBef>
                <a:spcPts val="0"/>
              </a:spcBef>
              <a:spcAft>
                <a:spcPts val="0"/>
              </a:spcAft>
              <a:buNone/>
            </a:pPr>
            <a:endParaRPr lang="en-US" dirty="0"/>
          </a:p>
        </p:txBody>
      </p:sp>
    </p:spTree>
    <p:extLst>
      <p:ext uri="{BB962C8B-B14F-4D97-AF65-F5344CB8AC3E}">
        <p14:creationId xmlns:p14="http://schemas.microsoft.com/office/powerpoint/2010/main" val="272430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699" y="218187"/>
            <a:ext cx="4425949" cy="920221"/>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 </a:t>
            </a:r>
            <a:r>
              <a:rPr lang="en-US" sz="2400" dirty="0">
                <a:solidFill>
                  <a:srgbClr val="222222"/>
                </a:solidFill>
                <a:highlight>
                  <a:srgbClr val="FFFFFF"/>
                </a:highlight>
                <a:latin typeface="Roboto"/>
                <a:ea typeface="Roboto"/>
                <a:cs typeface="Roboto"/>
                <a:sym typeface="Roboto"/>
              </a:rPr>
              <a:t>Where are most </a:t>
            </a:r>
            <a:r>
              <a:rPr lang="en-US" sz="2400" dirty="0" err="1">
                <a:solidFill>
                  <a:srgbClr val="222222"/>
                </a:solidFill>
                <a:highlight>
                  <a:srgbClr val="FFFFFF"/>
                </a:highlight>
                <a:latin typeface="Roboto"/>
                <a:ea typeface="Roboto"/>
                <a:cs typeface="Roboto"/>
                <a:sym typeface="Roboto"/>
              </a:rPr>
              <a:t>LoL</a:t>
            </a:r>
            <a:r>
              <a:rPr lang="en-US" sz="2400" dirty="0">
                <a:solidFill>
                  <a:srgbClr val="222222"/>
                </a:solidFill>
                <a:highlight>
                  <a:srgbClr val="FFFFFF"/>
                </a:highlight>
                <a:latin typeface="Roboto"/>
                <a:ea typeface="Roboto"/>
                <a:cs typeface="Roboto"/>
                <a:sym typeface="Roboto"/>
              </a:rPr>
              <a:t> stream viewers located?</a:t>
            </a:r>
          </a:p>
        </p:txBody>
      </p:sp>
      <p:sp>
        <p:nvSpPr>
          <p:cNvPr id="323" name="Shape 323"/>
          <p:cNvSpPr txBox="1"/>
          <p:nvPr/>
        </p:nvSpPr>
        <p:spPr>
          <a:xfrm>
            <a:off x="311700" y="3535680"/>
            <a:ext cx="4425951" cy="1467867"/>
          </a:xfrm>
          <a:prstGeom prst="rect">
            <a:avLst/>
          </a:prstGeom>
          <a:solidFill>
            <a:srgbClr val="D9D9D9"/>
          </a:solidFill>
          <a:ln>
            <a:noFill/>
          </a:ln>
        </p:spPr>
        <p:txBody>
          <a:bodyPr spcFirstLastPara="1" wrap="square" lIns="91425" tIns="91425" rIns="91425" bIns="91425" anchor="t" anchorCtr="0">
            <a:noAutofit/>
          </a:bodyPr>
          <a:lstStyle/>
          <a:p>
            <a:r>
              <a:rPr lang="en-US" b="0" dirty="0">
                <a:solidFill>
                  <a:srgbClr val="569CD6"/>
                </a:solidFill>
                <a:effectLst/>
                <a:latin typeface="Courier New" panose="02070309020205020404" pitchFamily="49" charset="0"/>
                <a:cs typeface="Courier New" panose="02070309020205020404" pitchFamily="49" charset="0"/>
              </a:rPr>
              <a:t>SELECT</a:t>
            </a:r>
            <a:r>
              <a:rPr lang="en-US" b="0" dirty="0">
                <a:solidFill>
                  <a:srgbClr val="FFFFFF"/>
                </a:solidFill>
                <a:effectLst/>
                <a:latin typeface="Courier New" panose="02070309020205020404" pitchFamily="49" charset="0"/>
                <a:cs typeface="Courier New" panose="02070309020205020404" pitchFamily="49" charset="0"/>
              </a:rPr>
              <a:t> country</a:t>
            </a:r>
            <a:r>
              <a:rPr lang="en-US" b="0" dirty="0">
                <a:solidFill>
                  <a:srgbClr val="FFFF00"/>
                </a:solidFill>
                <a:effectLst/>
                <a:latin typeface="Courier New" panose="02070309020205020404" pitchFamily="49" charset="0"/>
                <a:cs typeface="Courier New" panose="02070309020205020404" pitchFamily="49" charset="0"/>
              </a:rPr>
              <a:t>,</a:t>
            </a:r>
            <a:r>
              <a:rPr lang="en-US" b="0" dirty="0">
                <a:solidFill>
                  <a:srgbClr val="FFFFFF"/>
                </a:solidFill>
                <a:effectLst/>
                <a:latin typeface="Courier New" panose="02070309020205020404" pitchFamily="49" charset="0"/>
                <a:cs typeface="Courier New" panose="02070309020205020404" pitchFamily="49" charset="0"/>
              </a:rPr>
              <a:t> COUNT</a:t>
            </a:r>
            <a:r>
              <a:rPr lang="en-US" b="0" dirty="0">
                <a:solidFill>
                  <a:srgbClr val="FFFF00"/>
                </a:solidFill>
                <a:effectLst/>
                <a:latin typeface="Courier New" panose="02070309020205020404" pitchFamily="49" charset="0"/>
                <a:cs typeface="Courier New" panose="02070309020205020404" pitchFamily="49" charset="0"/>
              </a:rPr>
              <a:t>(</a:t>
            </a:r>
            <a:r>
              <a:rPr lang="en-US" b="0" dirty="0">
                <a:solidFill>
                  <a:srgbClr val="FFFFFF"/>
                </a:solidFill>
                <a:effectLst/>
                <a:latin typeface="Courier New" panose="02070309020205020404" pitchFamily="49" charset="0"/>
                <a:cs typeface="Courier New" panose="02070309020205020404" pitchFamily="49" charset="0"/>
              </a:rPr>
              <a:t>*</a:t>
            </a:r>
            <a:r>
              <a:rPr lang="en-US" b="0" dirty="0">
                <a:solidFill>
                  <a:srgbClr val="FFFF00"/>
                </a:solidFill>
                <a:effectLst/>
                <a:latin typeface="Courier New" panose="02070309020205020404" pitchFamily="49" charset="0"/>
                <a:cs typeface="Courier New" panose="02070309020205020404" pitchFamily="49" charset="0"/>
              </a:rPr>
              <a:t>)</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AS</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CE9178"/>
                </a:solidFill>
                <a:effectLst/>
                <a:latin typeface="Courier New" panose="02070309020205020404" pitchFamily="49" charset="0"/>
                <a:cs typeface="Courier New" panose="02070309020205020404" pitchFamily="49" charset="0"/>
              </a:rPr>
              <a:t>'LOL Players'</a:t>
            </a:r>
            <a:r>
              <a:rPr lang="en-US" b="0" dirty="0">
                <a:solidFill>
                  <a:srgbClr val="FFFFFF"/>
                </a:solidFill>
                <a:effectLst/>
                <a:latin typeface="Courier New" panose="02070309020205020404" pitchFamily="49" charset="0"/>
                <a:cs typeface="Courier New" panose="02070309020205020404" pitchFamily="49" charset="0"/>
              </a:rPr>
              <a:t> </a:t>
            </a:r>
          </a:p>
          <a:p>
            <a:r>
              <a:rPr lang="en-US" b="0" dirty="0">
                <a:solidFill>
                  <a:srgbClr val="569CD6"/>
                </a:solidFill>
                <a:effectLst/>
                <a:latin typeface="Courier New" panose="02070309020205020404" pitchFamily="49" charset="0"/>
                <a:cs typeface="Courier New" panose="02070309020205020404" pitchFamily="49" charset="0"/>
              </a:rPr>
              <a:t>FROM</a:t>
            </a:r>
            <a:r>
              <a:rPr lang="en-US" b="0" dirty="0">
                <a:solidFill>
                  <a:srgbClr val="FFFFFF"/>
                </a:solidFill>
                <a:effectLst/>
                <a:latin typeface="Courier New" panose="02070309020205020404" pitchFamily="49" charset="0"/>
                <a:cs typeface="Courier New" panose="02070309020205020404" pitchFamily="49" charset="0"/>
              </a:rPr>
              <a:t> stream</a:t>
            </a:r>
          </a:p>
          <a:p>
            <a:r>
              <a:rPr lang="en-US" b="0" dirty="0">
                <a:solidFill>
                  <a:srgbClr val="569CD6"/>
                </a:solidFill>
                <a:effectLst/>
                <a:latin typeface="Courier New" panose="02070309020205020404" pitchFamily="49" charset="0"/>
                <a:cs typeface="Courier New" panose="02070309020205020404" pitchFamily="49" charset="0"/>
              </a:rPr>
              <a:t>WHERE</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FFFF00"/>
                </a:solidFill>
                <a:effectLst/>
                <a:latin typeface="Courier New" panose="02070309020205020404" pitchFamily="49" charset="0"/>
                <a:cs typeface="Courier New" panose="02070309020205020404" pitchFamily="49" charset="0"/>
              </a:rPr>
              <a:t>(</a:t>
            </a:r>
            <a:r>
              <a:rPr lang="en-US" b="0" dirty="0">
                <a:solidFill>
                  <a:srgbClr val="FFFFFF"/>
                </a:solidFill>
                <a:effectLst/>
                <a:latin typeface="Courier New" panose="02070309020205020404" pitchFamily="49" charset="0"/>
                <a:cs typeface="Courier New" panose="02070309020205020404" pitchFamily="49" charset="0"/>
              </a:rPr>
              <a:t>game = </a:t>
            </a:r>
            <a:r>
              <a:rPr lang="en-US" b="0" dirty="0">
                <a:solidFill>
                  <a:srgbClr val="CE9178"/>
                </a:solidFill>
                <a:effectLst/>
                <a:latin typeface="Courier New" panose="02070309020205020404" pitchFamily="49" charset="0"/>
                <a:cs typeface="Courier New" panose="02070309020205020404" pitchFamily="49" charset="0"/>
              </a:rPr>
              <a:t>'League of Legends'</a:t>
            </a:r>
            <a:r>
              <a:rPr lang="en-US" b="0" dirty="0">
                <a:solidFill>
                  <a:srgbClr val="FFFF00"/>
                </a:solidFill>
                <a:effectLst/>
                <a:latin typeface="Courier New" panose="02070309020205020404" pitchFamily="49" charset="0"/>
                <a:cs typeface="Courier New" panose="02070309020205020404" pitchFamily="49" charset="0"/>
              </a:rPr>
              <a:t>)</a:t>
            </a:r>
            <a:endParaRPr lang="en-US" b="0" dirty="0">
              <a:solidFill>
                <a:srgbClr val="FFFFFF"/>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GROUP</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BY</a:t>
            </a:r>
            <a:r>
              <a:rPr lang="en-US" b="0" dirty="0">
                <a:solidFill>
                  <a:srgbClr val="FFFFFF"/>
                </a:solidFill>
                <a:effectLst/>
                <a:latin typeface="Courier New" panose="02070309020205020404" pitchFamily="49" charset="0"/>
                <a:cs typeface="Courier New" panose="02070309020205020404" pitchFamily="49" charset="0"/>
              </a:rPr>
              <a:t> 1</a:t>
            </a:r>
          </a:p>
          <a:p>
            <a:r>
              <a:rPr lang="en-US" b="0" dirty="0">
                <a:solidFill>
                  <a:srgbClr val="569CD6"/>
                </a:solidFill>
                <a:effectLst/>
                <a:latin typeface="Courier New" panose="02070309020205020404" pitchFamily="49" charset="0"/>
                <a:cs typeface="Courier New" panose="02070309020205020404" pitchFamily="49" charset="0"/>
              </a:rPr>
              <a:t>ORDER</a:t>
            </a:r>
            <a:r>
              <a:rPr lang="en-US" b="0" dirty="0">
                <a:solidFill>
                  <a:srgbClr val="FFFFFF"/>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BY</a:t>
            </a:r>
            <a:r>
              <a:rPr lang="en-US" b="0" dirty="0">
                <a:solidFill>
                  <a:srgbClr val="FFFFFF"/>
                </a:solidFill>
                <a:effectLst/>
                <a:latin typeface="Courier New" panose="02070309020205020404" pitchFamily="49" charset="0"/>
                <a:cs typeface="Courier New" panose="02070309020205020404" pitchFamily="49" charset="0"/>
              </a:rPr>
              <a:t> 2 </a:t>
            </a:r>
            <a:r>
              <a:rPr lang="en-US" b="0" dirty="0">
                <a:solidFill>
                  <a:srgbClr val="569CD6"/>
                </a:solidFill>
                <a:effectLst/>
                <a:latin typeface="Courier New" panose="02070309020205020404" pitchFamily="49" charset="0"/>
                <a:cs typeface="Courier New" panose="02070309020205020404" pitchFamily="49" charset="0"/>
              </a:rPr>
              <a:t>DESC</a:t>
            </a:r>
            <a:endParaRPr lang="en-US" b="0" dirty="0">
              <a:solidFill>
                <a:srgbClr val="FFFFFF"/>
              </a:solidFill>
              <a:effectLst/>
              <a:latin typeface="Courier New" panose="02070309020205020404" pitchFamily="49" charset="0"/>
              <a:cs typeface="Courier New" panose="02070309020205020404" pitchFamily="49" charset="0"/>
            </a:endParaRPr>
          </a:p>
          <a:p>
            <a:pPr marL="0" lvl="0" indent="0" rtl="0">
              <a:spcBef>
                <a:spcPts val="0"/>
              </a:spcBef>
              <a:spcAft>
                <a:spcPts val="0"/>
              </a:spcAft>
              <a:buNone/>
            </a:pPr>
            <a:endParaRPr sz="900" dirty="0">
              <a:latin typeface="Courier New" panose="02070309020205020404" pitchFamily="49" charset="0"/>
              <a:ea typeface="Courier New"/>
              <a:cs typeface="Courier New" panose="02070309020205020404" pitchFamily="49" charset="0"/>
              <a:sym typeface="Courier New"/>
            </a:endParaRPr>
          </a:p>
        </p:txBody>
      </p:sp>
      <p:sp>
        <p:nvSpPr>
          <p:cNvPr id="324" name="Shape 324"/>
          <p:cNvSpPr txBox="1"/>
          <p:nvPr/>
        </p:nvSpPr>
        <p:spPr>
          <a:xfrm>
            <a:off x="311699" y="1292352"/>
            <a:ext cx="4425950" cy="20848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indent="-304800">
              <a:lnSpc>
                <a:spcPct val="115000"/>
              </a:lnSpc>
              <a:buSzPts val="1200"/>
              <a:buFont typeface="Roboto"/>
              <a:buChar char="●"/>
            </a:pPr>
            <a:r>
              <a:rPr lang="en-US" sz="1200" dirty="0">
                <a:latin typeface="Roboto"/>
                <a:ea typeface="Roboto"/>
                <a:sym typeface="Roboto"/>
              </a:rPr>
              <a:t>In the right-hand table, you can explore the geographical distribution of League of Legends (LOL) players. Countries with fewer than 10 players in the LOL game have been excluded for clarity, but you can view the complete results by executing the prompt below.</a:t>
            </a:r>
          </a:p>
          <a:p>
            <a:pPr marL="152400">
              <a:lnSpc>
                <a:spcPct val="115000"/>
              </a:lnSpc>
              <a:buSzPts val="1200"/>
            </a:pPr>
            <a:endParaRPr lang="en-US" sz="1200" dirty="0">
              <a:latin typeface="Roboto"/>
              <a:ea typeface="Roboto"/>
              <a:sym typeface="Roboto"/>
            </a:endParaRPr>
          </a:p>
          <a:p>
            <a:pPr marL="457200" indent="-304800">
              <a:lnSpc>
                <a:spcPct val="115000"/>
              </a:lnSpc>
              <a:buSzPts val="1200"/>
              <a:buFont typeface="Roboto"/>
              <a:buChar char="●"/>
            </a:pPr>
            <a:r>
              <a:rPr lang="en-US" sz="1200" dirty="0">
                <a:latin typeface="Roboto"/>
                <a:ea typeface="Roboto"/>
                <a:sym typeface="Roboto"/>
              </a:rPr>
              <a:t> Notably, the majority of LOL players are from the United States, surpassing the second-ranked country by a staggering sevenfold.</a:t>
            </a:r>
          </a:p>
          <a:p>
            <a:pPr marL="152400" lvl="0" rtl="0">
              <a:lnSpc>
                <a:spcPct val="115000"/>
              </a:lnSpc>
              <a:spcBef>
                <a:spcPts val="0"/>
              </a:spcBef>
              <a:spcAft>
                <a:spcPts val="0"/>
              </a:spcAft>
              <a:buSzPts val="1200"/>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465264CB-4839-47A5-B93B-668C167ED303}"/>
              </a:ext>
            </a:extLst>
          </p:cNvPr>
          <p:cNvGraphicFramePr/>
          <p:nvPr>
            <p:extLst>
              <p:ext uri="{D42A27DB-BD31-4B8C-83A1-F6EECF244321}">
                <p14:modId xmlns:p14="http://schemas.microsoft.com/office/powerpoint/2010/main" val="1660317258"/>
              </p:ext>
            </p:extLst>
          </p:nvPr>
        </p:nvGraphicFramePr>
        <p:xfrm>
          <a:off x="5102088" y="218187"/>
          <a:ext cx="3730212" cy="4785360"/>
        </p:xfrm>
        <a:graphic>
          <a:graphicData uri="http://schemas.openxmlformats.org/drawingml/2006/table">
            <a:tbl>
              <a:tblPr>
                <a:noFill/>
                <a:tableStyleId>{8628B589-4659-4227-9C68-565DD4A46BFE}</a:tableStyleId>
              </a:tblPr>
              <a:tblGrid>
                <a:gridCol w="1635698">
                  <a:extLst>
                    <a:ext uri="{9D8B030D-6E8A-4147-A177-3AD203B41FA5}">
                      <a16:colId xmlns:a16="http://schemas.microsoft.com/office/drawing/2014/main" val="20000"/>
                    </a:ext>
                  </a:extLst>
                </a:gridCol>
                <a:gridCol w="2094514">
                  <a:extLst>
                    <a:ext uri="{9D8B030D-6E8A-4147-A177-3AD203B41FA5}">
                      <a16:colId xmlns:a16="http://schemas.microsoft.com/office/drawing/2014/main" val="20001"/>
                    </a:ext>
                  </a:extLst>
                </a:gridCol>
              </a:tblGrid>
              <a:tr h="202615">
                <a:tc>
                  <a:txBody>
                    <a:bodyPr/>
                    <a:lstStyle/>
                    <a:p>
                      <a:pPr algn="ctr"/>
                      <a:r>
                        <a:rPr lang="en-US" dirty="0">
                          <a:solidFill>
                            <a:schemeClr val="bg1"/>
                          </a:solidFill>
                          <a:effectLst/>
                        </a:rPr>
                        <a:t>Country</a:t>
                      </a:r>
                    </a:p>
                  </a:txBody>
                  <a:tcPr anchor="ctr">
                    <a:solidFill>
                      <a:srgbClr val="204056">
                        <a:alpha val="82490"/>
                      </a:srgbClr>
                    </a:solidFill>
                  </a:tcPr>
                </a:tc>
                <a:tc>
                  <a:txBody>
                    <a:bodyPr/>
                    <a:lstStyle/>
                    <a:p>
                      <a:pPr algn="ctr"/>
                      <a:r>
                        <a:rPr lang="en-US" dirty="0">
                          <a:solidFill>
                            <a:schemeClr val="bg1"/>
                          </a:solidFill>
                          <a:effectLst/>
                        </a:rPr>
                        <a:t>LOL Players</a:t>
                      </a:r>
                    </a:p>
                  </a:txBody>
                  <a:tcPr anchor="ctr">
                    <a:solidFill>
                      <a:srgbClr val="204056">
                        <a:alpha val="82490"/>
                      </a:srgbClr>
                    </a:solidFill>
                  </a:tcPr>
                </a:tc>
                <a:extLst>
                  <a:ext uri="{0D108BD9-81ED-4DB2-BD59-A6C34878D82A}">
                    <a16:rowId xmlns:a16="http://schemas.microsoft.com/office/drawing/2014/main" val="10000"/>
                  </a:ext>
                </a:extLst>
              </a:tr>
              <a:tr h="193956">
                <a:tc>
                  <a:txBody>
                    <a:bodyPr/>
                    <a:lstStyle/>
                    <a:p>
                      <a:pPr algn="ctr"/>
                      <a:r>
                        <a:rPr lang="en-US" sz="800" dirty="0">
                          <a:solidFill>
                            <a:schemeClr val="tx1"/>
                          </a:solidFill>
                          <a:effectLst/>
                        </a:rPr>
                        <a:t>US</a:t>
                      </a:r>
                    </a:p>
                  </a:txBody>
                  <a:tcPr anchor="ctr">
                    <a:solidFill>
                      <a:schemeClr val="bg1"/>
                    </a:solidFill>
                  </a:tcPr>
                </a:tc>
                <a:tc>
                  <a:txBody>
                    <a:bodyPr/>
                    <a:lstStyle/>
                    <a:p>
                      <a:pPr algn="ctr"/>
                      <a:r>
                        <a:rPr lang="en-US" sz="800" dirty="0">
                          <a:solidFill>
                            <a:schemeClr val="tx1"/>
                          </a:solidFill>
                          <a:effectLst/>
                        </a:rPr>
                        <a:t>447</a:t>
                      </a:r>
                    </a:p>
                  </a:txBody>
                  <a:tcPr anchor="ctr">
                    <a:solidFill>
                      <a:schemeClr val="bg1"/>
                    </a:solidFill>
                  </a:tcPr>
                </a:tc>
                <a:extLst>
                  <a:ext uri="{0D108BD9-81ED-4DB2-BD59-A6C34878D82A}">
                    <a16:rowId xmlns:a16="http://schemas.microsoft.com/office/drawing/2014/main" val="1899675043"/>
                  </a:ext>
                </a:extLst>
              </a:tr>
              <a:tr h="193956">
                <a:tc>
                  <a:txBody>
                    <a:bodyPr/>
                    <a:lstStyle/>
                    <a:p>
                      <a:pPr algn="ctr"/>
                      <a:r>
                        <a:rPr lang="en-US" sz="800" dirty="0">
                          <a:solidFill>
                            <a:schemeClr val="tx1"/>
                          </a:solidFill>
                          <a:effectLst/>
                        </a:rPr>
                        <a:t>DE</a:t>
                      </a:r>
                    </a:p>
                  </a:txBody>
                  <a:tcPr anchor="ctr">
                    <a:solidFill>
                      <a:schemeClr val="bg1"/>
                    </a:solidFill>
                  </a:tcPr>
                </a:tc>
                <a:tc>
                  <a:txBody>
                    <a:bodyPr/>
                    <a:lstStyle/>
                    <a:p>
                      <a:pPr algn="ctr"/>
                      <a:r>
                        <a:rPr lang="en-US" sz="800">
                          <a:solidFill>
                            <a:schemeClr val="tx1"/>
                          </a:solidFill>
                          <a:effectLst/>
                        </a:rPr>
                        <a:t>66</a:t>
                      </a:r>
                    </a:p>
                  </a:txBody>
                  <a:tcPr anchor="ctr">
                    <a:solidFill>
                      <a:schemeClr val="bg1"/>
                    </a:solidFill>
                  </a:tcPr>
                </a:tc>
                <a:extLst>
                  <a:ext uri="{0D108BD9-81ED-4DB2-BD59-A6C34878D82A}">
                    <a16:rowId xmlns:a16="http://schemas.microsoft.com/office/drawing/2014/main" val="4223257427"/>
                  </a:ext>
                </a:extLst>
              </a:tr>
              <a:tr h="193956">
                <a:tc>
                  <a:txBody>
                    <a:bodyPr/>
                    <a:lstStyle/>
                    <a:p>
                      <a:pPr algn="ctr"/>
                      <a:r>
                        <a:rPr lang="en-US" sz="800">
                          <a:solidFill>
                            <a:schemeClr val="tx1"/>
                          </a:solidFill>
                          <a:effectLst/>
                        </a:rPr>
                        <a:t>CA</a:t>
                      </a:r>
                    </a:p>
                  </a:txBody>
                  <a:tcPr anchor="ctr">
                    <a:solidFill>
                      <a:schemeClr val="bg1"/>
                    </a:solidFill>
                  </a:tcPr>
                </a:tc>
                <a:tc>
                  <a:txBody>
                    <a:bodyPr/>
                    <a:lstStyle/>
                    <a:p>
                      <a:pPr algn="ctr"/>
                      <a:r>
                        <a:rPr lang="en-US" sz="800" dirty="0">
                          <a:solidFill>
                            <a:schemeClr val="tx1"/>
                          </a:solidFill>
                          <a:effectLst/>
                        </a:rPr>
                        <a:t>64</a:t>
                      </a:r>
                    </a:p>
                  </a:txBody>
                  <a:tcPr anchor="ctr">
                    <a:solidFill>
                      <a:schemeClr val="bg1"/>
                    </a:solidFill>
                  </a:tcPr>
                </a:tc>
                <a:extLst>
                  <a:ext uri="{0D108BD9-81ED-4DB2-BD59-A6C34878D82A}">
                    <a16:rowId xmlns:a16="http://schemas.microsoft.com/office/drawing/2014/main" val="3286818212"/>
                  </a:ext>
                </a:extLst>
              </a:tr>
              <a:tr h="193956">
                <a:tc>
                  <a:txBody>
                    <a:bodyPr/>
                    <a:lstStyle/>
                    <a:p>
                      <a:pPr algn="ctr"/>
                      <a:r>
                        <a:rPr lang="en-US" sz="800" dirty="0">
                          <a:solidFill>
                            <a:schemeClr val="tx1"/>
                          </a:solidFill>
                          <a:effectLst/>
                        </a:rPr>
                        <a:t>NULL</a:t>
                      </a:r>
                    </a:p>
                  </a:txBody>
                  <a:tcPr anchor="ctr">
                    <a:solidFill>
                      <a:schemeClr val="bg1"/>
                    </a:solidFill>
                  </a:tcPr>
                </a:tc>
                <a:tc>
                  <a:txBody>
                    <a:bodyPr/>
                    <a:lstStyle/>
                    <a:p>
                      <a:pPr algn="ctr"/>
                      <a:r>
                        <a:rPr lang="en-US" sz="800">
                          <a:solidFill>
                            <a:schemeClr val="tx1"/>
                          </a:solidFill>
                          <a:effectLst/>
                        </a:rPr>
                        <a:t>49</a:t>
                      </a:r>
                    </a:p>
                  </a:txBody>
                  <a:tcPr anchor="ctr">
                    <a:solidFill>
                      <a:schemeClr val="bg1"/>
                    </a:solidFill>
                  </a:tcPr>
                </a:tc>
                <a:extLst>
                  <a:ext uri="{0D108BD9-81ED-4DB2-BD59-A6C34878D82A}">
                    <a16:rowId xmlns:a16="http://schemas.microsoft.com/office/drawing/2014/main" val="669880285"/>
                  </a:ext>
                </a:extLst>
              </a:tr>
              <a:tr h="193956">
                <a:tc>
                  <a:txBody>
                    <a:bodyPr/>
                    <a:lstStyle/>
                    <a:p>
                      <a:pPr algn="ctr"/>
                      <a:r>
                        <a:rPr lang="en-US" sz="800">
                          <a:solidFill>
                            <a:schemeClr val="tx1"/>
                          </a:solidFill>
                          <a:effectLst/>
                        </a:rPr>
                        <a:t>GB</a:t>
                      </a:r>
                    </a:p>
                  </a:txBody>
                  <a:tcPr anchor="ctr">
                    <a:solidFill>
                      <a:schemeClr val="bg1"/>
                    </a:solidFill>
                  </a:tcPr>
                </a:tc>
                <a:tc>
                  <a:txBody>
                    <a:bodyPr/>
                    <a:lstStyle/>
                    <a:p>
                      <a:pPr algn="ctr"/>
                      <a:r>
                        <a:rPr lang="en-US" sz="800" dirty="0">
                          <a:solidFill>
                            <a:schemeClr val="tx1"/>
                          </a:solidFill>
                          <a:effectLst/>
                        </a:rPr>
                        <a:t>45</a:t>
                      </a:r>
                    </a:p>
                  </a:txBody>
                  <a:tcPr anchor="ctr">
                    <a:solidFill>
                      <a:schemeClr val="bg1"/>
                    </a:solidFill>
                  </a:tcPr>
                </a:tc>
                <a:extLst>
                  <a:ext uri="{0D108BD9-81ED-4DB2-BD59-A6C34878D82A}">
                    <a16:rowId xmlns:a16="http://schemas.microsoft.com/office/drawing/2014/main" val="3524865591"/>
                  </a:ext>
                </a:extLst>
              </a:tr>
              <a:tr h="193956">
                <a:tc>
                  <a:txBody>
                    <a:bodyPr/>
                    <a:lstStyle/>
                    <a:p>
                      <a:pPr algn="ctr"/>
                      <a:r>
                        <a:rPr lang="en-US" sz="800">
                          <a:solidFill>
                            <a:schemeClr val="tx1"/>
                          </a:solidFill>
                          <a:effectLst/>
                        </a:rPr>
                        <a:t>TR</a:t>
                      </a:r>
                    </a:p>
                  </a:txBody>
                  <a:tcPr anchor="ctr">
                    <a:solidFill>
                      <a:schemeClr val="bg1"/>
                    </a:solidFill>
                  </a:tcPr>
                </a:tc>
                <a:tc>
                  <a:txBody>
                    <a:bodyPr/>
                    <a:lstStyle/>
                    <a:p>
                      <a:pPr algn="ctr"/>
                      <a:r>
                        <a:rPr lang="en-US" sz="800">
                          <a:solidFill>
                            <a:schemeClr val="tx1"/>
                          </a:solidFill>
                          <a:effectLst/>
                        </a:rPr>
                        <a:t>28</a:t>
                      </a:r>
                    </a:p>
                  </a:txBody>
                  <a:tcPr anchor="ctr">
                    <a:solidFill>
                      <a:schemeClr val="bg1"/>
                    </a:solidFill>
                  </a:tcPr>
                </a:tc>
                <a:extLst>
                  <a:ext uri="{0D108BD9-81ED-4DB2-BD59-A6C34878D82A}">
                    <a16:rowId xmlns:a16="http://schemas.microsoft.com/office/drawing/2014/main" val="1453449698"/>
                  </a:ext>
                </a:extLst>
              </a:tr>
              <a:tr h="193956">
                <a:tc>
                  <a:txBody>
                    <a:bodyPr/>
                    <a:lstStyle/>
                    <a:p>
                      <a:pPr algn="ctr"/>
                      <a:r>
                        <a:rPr lang="en-US" sz="800">
                          <a:solidFill>
                            <a:schemeClr val="tx1"/>
                          </a:solidFill>
                          <a:effectLst/>
                        </a:rPr>
                        <a:t>BR</a:t>
                      </a:r>
                    </a:p>
                  </a:txBody>
                  <a:tcPr anchor="ctr">
                    <a:solidFill>
                      <a:schemeClr val="bg1"/>
                    </a:solidFill>
                  </a:tcPr>
                </a:tc>
                <a:tc>
                  <a:txBody>
                    <a:bodyPr/>
                    <a:lstStyle/>
                    <a:p>
                      <a:pPr algn="ctr"/>
                      <a:r>
                        <a:rPr lang="en-US" sz="800" dirty="0">
                          <a:solidFill>
                            <a:schemeClr val="tx1"/>
                          </a:solidFill>
                          <a:effectLst/>
                        </a:rPr>
                        <a:t>25</a:t>
                      </a:r>
                    </a:p>
                  </a:txBody>
                  <a:tcPr anchor="ctr">
                    <a:solidFill>
                      <a:schemeClr val="bg1"/>
                    </a:solidFill>
                  </a:tcPr>
                </a:tc>
                <a:extLst>
                  <a:ext uri="{0D108BD9-81ED-4DB2-BD59-A6C34878D82A}">
                    <a16:rowId xmlns:a16="http://schemas.microsoft.com/office/drawing/2014/main" val="2168872953"/>
                  </a:ext>
                </a:extLst>
              </a:tr>
              <a:tr h="193956">
                <a:tc>
                  <a:txBody>
                    <a:bodyPr/>
                    <a:lstStyle/>
                    <a:p>
                      <a:pPr algn="ctr"/>
                      <a:r>
                        <a:rPr lang="en-US" sz="800">
                          <a:solidFill>
                            <a:schemeClr val="tx1"/>
                          </a:solidFill>
                          <a:effectLst/>
                        </a:rPr>
                        <a:t>DK</a:t>
                      </a:r>
                    </a:p>
                  </a:txBody>
                  <a:tcPr anchor="ctr">
                    <a:solidFill>
                      <a:schemeClr val="bg1"/>
                    </a:solidFill>
                  </a:tcPr>
                </a:tc>
                <a:tc>
                  <a:txBody>
                    <a:bodyPr/>
                    <a:lstStyle/>
                    <a:p>
                      <a:pPr algn="ctr"/>
                      <a:r>
                        <a:rPr lang="en-US" sz="800">
                          <a:solidFill>
                            <a:schemeClr val="tx1"/>
                          </a:solidFill>
                          <a:effectLst/>
                        </a:rPr>
                        <a:t>20</a:t>
                      </a:r>
                    </a:p>
                  </a:txBody>
                  <a:tcPr anchor="ctr">
                    <a:solidFill>
                      <a:schemeClr val="bg1"/>
                    </a:solidFill>
                  </a:tcPr>
                </a:tc>
                <a:extLst>
                  <a:ext uri="{0D108BD9-81ED-4DB2-BD59-A6C34878D82A}">
                    <a16:rowId xmlns:a16="http://schemas.microsoft.com/office/drawing/2014/main" val="4286249140"/>
                  </a:ext>
                </a:extLst>
              </a:tr>
              <a:tr h="193956">
                <a:tc>
                  <a:txBody>
                    <a:bodyPr/>
                    <a:lstStyle/>
                    <a:p>
                      <a:pPr algn="ctr"/>
                      <a:r>
                        <a:rPr lang="en-US" sz="800">
                          <a:solidFill>
                            <a:schemeClr val="tx1"/>
                          </a:solidFill>
                          <a:effectLst/>
                        </a:rPr>
                        <a:t>PL</a:t>
                      </a:r>
                    </a:p>
                  </a:txBody>
                  <a:tcPr anchor="ctr">
                    <a:solidFill>
                      <a:schemeClr val="bg1"/>
                    </a:solidFill>
                  </a:tcPr>
                </a:tc>
                <a:tc>
                  <a:txBody>
                    <a:bodyPr/>
                    <a:lstStyle/>
                    <a:p>
                      <a:pPr algn="ctr"/>
                      <a:r>
                        <a:rPr lang="en-US" sz="800" dirty="0">
                          <a:solidFill>
                            <a:schemeClr val="tx1"/>
                          </a:solidFill>
                          <a:effectLst/>
                        </a:rPr>
                        <a:t>19</a:t>
                      </a:r>
                    </a:p>
                  </a:txBody>
                  <a:tcPr anchor="ctr">
                    <a:solidFill>
                      <a:schemeClr val="bg1"/>
                    </a:solidFill>
                  </a:tcPr>
                </a:tc>
                <a:extLst>
                  <a:ext uri="{0D108BD9-81ED-4DB2-BD59-A6C34878D82A}">
                    <a16:rowId xmlns:a16="http://schemas.microsoft.com/office/drawing/2014/main" val="1932711302"/>
                  </a:ext>
                </a:extLst>
              </a:tr>
              <a:tr h="193956">
                <a:tc>
                  <a:txBody>
                    <a:bodyPr/>
                    <a:lstStyle/>
                    <a:p>
                      <a:pPr algn="ctr"/>
                      <a:r>
                        <a:rPr lang="en-US" sz="800">
                          <a:solidFill>
                            <a:schemeClr val="tx1"/>
                          </a:solidFill>
                          <a:effectLst/>
                        </a:rPr>
                        <a:t>NL</a:t>
                      </a:r>
                    </a:p>
                  </a:txBody>
                  <a:tcPr anchor="ctr">
                    <a:solidFill>
                      <a:schemeClr val="bg1"/>
                    </a:solidFill>
                  </a:tcPr>
                </a:tc>
                <a:tc>
                  <a:txBody>
                    <a:bodyPr/>
                    <a:lstStyle/>
                    <a:p>
                      <a:pPr algn="ctr"/>
                      <a:r>
                        <a:rPr lang="en-US" sz="800" dirty="0">
                          <a:solidFill>
                            <a:schemeClr val="tx1"/>
                          </a:solidFill>
                          <a:effectLst/>
                        </a:rPr>
                        <a:t>17</a:t>
                      </a:r>
                    </a:p>
                  </a:txBody>
                  <a:tcPr anchor="ctr">
                    <a:solidFill>
                      <a:schemeClr val="bg1"/>
                    </a:solidFill>
                  </a:tcPr>
                </a:tc>
                <a:extLst>
                  <a:ext uri="{0D108BD9-81ED-4DB2-BD59-A6C34878D82A}">
                    <a16:rowId xmlns:a16="http://schemas.microsoft.com/office/drawing/2014/main" val="557059597"/>
                  </a:ext>
                </a:extLst>
              </a:tr>
              <a:tr h="193956">
                <a:tc>
                  <a:txBody>
                    <a:bodyPr/>
                    <a:lstStyle/>
                    <a:p>
                      <a:pPr algn="ctr"/>
                      <a:r>
                        <a:rPr lang="en-US" sz="800">
                          <a:solidFill>
                            <a:schemeClr val="tx1"/>
                          </a:solidFill>
                          <a:effectLst/>
                        </a:rPr>
                        <a:t>BE</a:t>
                      </a:r>
                    </a:p>
                  </a:txBody>
                  <a:tcPr anchor="ctr">
                    <a:solidFill>
                      <a:schemeClr val="bg1"/>
                    </a:solidFill>
                  </a:tcPr>
                </a:tc>
                <a:tc>
                  <a:txBody>
                    <a:bodyPr/>
                    <a:lstStyle/>
                    <a:p>
                      <a:pPr algn="ctr"/>
                      <a:r>
                        <a:rPr lang="en-US" sz="800" dirty="0">
                          <a:solidFill>
                            <a:schemeClr val="tx1"/>
                          </a:solidFill>
                          <a:effectLst/>
                        </a:rPr>
                        <a:t>17</a:t>
                      </a:r>
                    </a:p>
                  </a:txBody>
                  <a:tcPr anchor="ctr">
                    <a:solidFill>
                      <a:schemeClr val="bg1"/>
                    </a:solidFill>
                  </a:tcPr>
                </a:tc>
                <a:extLst>
                  <a:ext uri="{0D108BD9-81ED-4DB2-BD59-A6C34878D82A}">
                    <a16:rowId xmlns:a16="http://schemas.microsoft.com/office/drawing/2014/main" val="3913743063"/>
                  </a:ext>
                </a:extLst>
              </a:tr>
              <a:tr h="193956">
                <a:tc>
                  <a:txBody>
                    <a:bodyPr/>
                    <a:lstStyle/>
                    <a:p>
                      <a:pPr algn="ctr"/>
                      <a:r>
                        <a:rPr lang="en-US" sz="800">
                          <a:solidFill>
                            <a:schemeClr val="tx1"/>
                          </a:solidFill>
                          <a:effectLst/>
                        </a:rPr>
                        <a:t>SE</a:t>
                      </a:r>
                    </a:p>
                  </a:txBody>
                  <a:tcPr anchor="ctr">
                    <a:solidFill>
                      <a:schemeClr val="bg1"/>
                    </a:solidFill>
                  </a:tcPr>
                </a:tc>
                <a:tc>
                  <a:txBody>
                    <a:bodyPr/>
                    <a:lstStyle/>
                    <a:p>
                      <a:pPr algn="ctr"/>
                      <a:r>
                        <a:rPr lang="en-US" sz="800" dirty="0">
                          <a:solidFill>
                            <a:schemeClr val="tx1"/>
                          </a:solidFill>
                          <a:effectLst/>
                        </a:rPr>
                        <a:t>16</a:t>
                      </a:r>
                    </a:p>
                  </a:txBody>
                  <a:tcPr anchor="ctr">
                    <a:solidFill>
                      <a:schemeClr val="bg1"/>
                    </a:solidFill>
                  </a:tcPr>
                </a:tc>
                <a:extLst>
                  <a:ext uri="{0D108BD9-81ED-4DB2-BD59-A6C34878D82A}">
                    <a16:rowId xmlns:a16="http://schemas.microsoft.com/office/drawing/2014/main" val="3821219615"/>
                  </a:ext>
                </a:extLst>
              </a:tr>
              <a:tr h="193956">
                <a:tc>
                  <a:txBody>
                    <a:bodyPr/>
                    <a:lstStyle/>
                    <a:p>
                      <a:pPr algn="ctr"/>
                      <a:r>
                        <a:rPr lang="en-US" sz="800">
                          <a:solidFill>
                            <a:schemeClr val="tx1"/>
                          </a:solidFill>
                          <a:effectLst/>
                        </a:rPr>
                        <a:t>RO</a:t>
                      </a:r>
                    </a:p>
                  </a:txBody>
                  <a:tcPr anchor="ctr">
                    <a:solidFill>
                      <a:schemeClr val="bg1"/>
                    </a:solidFill>
                  </a:tcPr>
                </a:tc>
                <a:tc>
                  <a:txBody>
                    <a:bodyPr/>
                    <a:lstStyle/>
                    <a:p>
                      <a:pPr algn="ctr"/>
                      <a:r>
                        <a:rPr lang="en-US" sz="800">
                          <a:solidFill>
                            <a:schemeClr val="tx1"/>
                          </a:solidFill>
                          <a:effectLst/>
                        </a:rPr>
                        <a:t>16</a:t>
                      </a:r>
                    </a:p>
                  </a:txBody>
                  <a:tcPr anchor="ctr">
                    <a:solidFill>
                      <a:schemeClr val="bg1"/>
                    </a:solidFill>
                  </a:tcPr>
                </a:tc>
                <a:extLst>
                  <a:ext uri="{0D108BD9-81ED-4DB2-BD59-A6C34878D82A}">
                    <a16:rowId xmlns:a16="http://schemas.microsoft.com/office/drawing/2014/main" val="744001754"/>
                  </a:ext>
                </a:extLst>
              </a:tr>
              <a:tr h="193956">
                <a:tc>
                  <a:txBody>
                    <a:bodyPr/>
                    <a:lstStyle/>
                    <a:p>
                      <a:pPr algn="ctr"/>
                      <a:r>
                        <a:rPr lang="en-US" sz="800" dirty="0">
                          <a:solidFill>
                            <a:schemeClr val="tx1"/>
                          </a:solidFill>
                          <a:effectLst/>
                        </a:rPr>
                        <a:t>MX</a:t>
                      </a:r>
                    </a:p>
                  </a:txBody>
                  <a:tcPr anchor="ctr">
                    <a:solidFill>
                      <a:schemeClr val="bg1"/>
                    </a:solidFill>
                  </a:tcPr>
                </a:tc>
                <a:tc>
                  <a:txBody>
                    <a:bodyPr/>
                    <a:lstStyle/>
                    <a:p>
                      <a:pPr algn="ctr"/>
                      <a:r>
                        <a:rPr lang="en-US" sz="800" dirty="0">
                          <a:solidFill>
                            <a:schemeClr val="tx1"/>
                          </a:solidFill>
                          <a:effectLst/>
                        </a:rPr>
                        <a:t>16</a:t>
                      </a:r>
                    </a:p>
                  </a:txBody>
                  <a:tcPr anchor="ctr">
                    <a:solidFill>
                      <a:schemeClr val="bg1"/>
                    </a:solidFill>
                  </a:tcPr>
                </a:tc>
                <a:extLst>
                  <a:ext uri="{0D108BD9-81ED-4DB2-BD59-A6C34878D82A}">
                    <a16:rowId xmlns:a16="http://schemas.microsoft.com/office/drawing/2014/main" val="1205861027"/>
                  </a:ext>
                </a:extLst>
              </a:tr>
              <a:tr h="193956">
                <a:tc>
                  <a:txBody>
                    <a:bodyPr/>
                    <a:lstStyle/>
                    <a:p>
                      <a:pPr algn="ctr"/>
                      <a:r>
                        <a:rPr lang="en-US" sz="800">
                          <a:solidFill>
                            <a:schemeClr val="tx1"/>
                          </a:solidFill>
                          <a:effectLst/>
                        </a:rPr>
                        <a:t>PT</a:t>
                      </a:r>
                    </a:p>
                  </a:txBody>
                  <a:tcPr anchor="ctr">
                    <a:solidFill>
                      <a:schemeClr val="bg1"/>
                    </a:solidFill>
                  </a:tcPr>
                </a:tc>
                <a:tc>
                  <a:txBody>
                    <a:bodyPr/>
                    <a:lstStyle/>
                    <a:p>
                      <a:pPr algn="ctr"/>
                      <a:r>
                        <a:rPr lang="en-US" sz="800" dirty="0">
                          <a:solidFill>
                            <a:schemeClr val="tx1"/>
                          </a:solidFill>
                          <a:effectLst/>
                        </a:rPr>
                        <a:t>15</a:t>
                      </a:r>
                    </a:p>
                  </a:txBody>
                  <a:tcPr anchor="ctr">
                    <a:solidFill>
                      <a:schemeClr val="bg1"/>
                    </a:solidFill>
                  </a:tcPr>
                </a:tc>
                <a:extLst>
                  <a:ext uri="{0D108BD9-81ED-4DB2-BD59-A6C34878D82A}">
                    <a16:rowId xmlns:a16="http://schemas.microsoft.com/office/drawing/2014/main" val="4073555306"/>
                  </a:ext>
                </a:extLst>
              </a:tr>
              <a:tr h="193956">
                <a:tc>
                  <a:txBody>
                    <a:bodyPr/>
                    <a:lstStyle/>
                    <a:p>
                      <a:pPr algn="ctr"/>
                      <a:r>
                        <a:rPr lang="en-US" sz="800">
                          <a:solidFill>
                            <a:schemeClr val="tx1"/>
                          </a:solidFill>
                          <a:effectLst/>
                        </a:rPr>
                        <a:t>FR</a:t>
                      </a:r>
                    </a:p>
                  </a:txBody>
                  <a:tcPr anchor="ctr">
                    <a:solidFill>
                      <a:schemeClr val="bg1"/>
                    </a:solidFill>
                  </a:tcPr>
                </a:tc>
                <a:tc>
                  <a:txBody>
                    <a:bodyPr/>
                    <a:lstStyle/>
                    <a:p>
                      <a:pPr algn="ctr"/>
                      <a:r>
                        <a:rPr lang="en-US" sz="800">
                          <a:solidFill>
                            <a:schemeClr val="tx1"/>
                          </a:solidFill>
                          <a:effectLst/>
                        </a:rPr>
                        <a:t>15</a:t>
                      </a:r>
                    </a:p>
                  </a:txBody>
                  <a:tcPr anchor="ctr">
                    <a:solidFill>
                      <a:schemeClr val="bg1"/>
                    </a:solidFill>
                  </a:tcPr>
                </a:tc>
                <a:extLst>
                  <a:ext uri="{0D108BD9-81ED-4DB2-BD59-A6C34878D82A}">
                    <a16:rowId xmlns:a16="http://schemas.microsoft.com/office/drawing/2014/main" val="82645486"/>
                  </a:ext>
                </a:extLst>
              </a:tr>
              <a:tr h="193956">
                <a:tc>
                  <a:txBody>
                    <a:bodyPr/>
                    <a:lstStyle/>
                    <a:p>
                      <a:pPr algn="ctr"/>
                      <a:r>
                        <a:rPr lang="en-US" sz="800">
                          <a:solidFill>
                            <a:schemeClr val="tx1"/>
                          </a:solidFill>
                          <a:effectLst/>
                        </a:rPr>
                        <a:t>AU</a:t>
                      </a:r>
                    </a:p>
                  </a:txBody>
                  <a:tcPr anchor="ctr">
                    <a:solidFill>
                      <a:schemeClr val="bg1"/>
                    </a:solidFill>
                  </a:tcPr>
                </a:tc>
                <a:tc>
                  <a:txBody>
                    <a:bodyPr/>
                    <a:lstStyle/>
                    <a:p>
                      <a:pPr algn="ctr"/>
                      <a:r>
                        <a:rPr lang="en-US" sz="800" dirty="0">
                          <a:solidFill>
                            <a:schemeClr val="tx1"/>
                          </a:solidFill>
                          <a:effectLst/>
                        </a:rPr>
                        <a:t>15</a:t>
                      </a:r>
                    </a:p>
                  </a:txBody>
                  <a:tcPr anchor="ctr">
                    <a:solidFill>
                      <a:schemeClr val="bg1"/>
                    </a:solidFill>
                  </a:tcPr>
                </a:tc>
                <a:extLst>
                  <a:ext uri="{0D108BD9-81ED-4DB2-BD59-A6C34878D82A}">
                    <a16:rowId xmlns:a16="http://schemas.microsoft.com/office/drawing/2014/main" val="4233068286"/>
                  </a:ext>
                </a:extLst>
              </a:tr>
              <a:tr h="193956">
                <a:tc>
                  <a:txBody>
                    <a:bodyPr/>
                    <a:lstStyle/>
                    <a:p>
                      <a:pPr algn="ctr"/>
                      <a:r>
                        <a:rPr lang="en-US" sz="800">
                          <a:solidFill>
                            <a:schemeClr val="tx1"/>
                          </a:solidFill>
                          <a:effectLst/>
                        </a:rPr>
                        <a:t>NO</a:t>
                      </a:r>
                    </a:p>
                  </a:txBody>
                  <a:tcPr anchor="ctr">
                    <a:solidFill>
                      <a:schemeClr val="bg1"/>
                    </a:solidFill>
                  </a:tcPr>
                </a:tc>
                <a:tc>
                  <a:txBody>
                    <a:bodyPr/>
                    <a:lstStyle/>
                    <a:p>
                      <a:pPr algn="ctr"/>
                      <a:r>
                        <a:rPr lang="en-US" sz="800" dirty="0">
                          <a:solidFill>
                            <a:schemeClr val="tx1"/>
                          </a:solidFill>
                          <a:effectLst/>
                        </a:rPr>
                        <a:t>13</a:t>
                      </a:r>
                    </a:p>
                  </a:txBody>
                  <a:tcPr anchor="ctr">
                    <a:solidFill>
                      <a:schemeClr val="bg1"/>
                    </a:solidFill>
                  </a:tcPr>
                </a:tc>
                <a:extLst>
                  <a:ext uri="{0D108BD9-81ED-4DB2-BD59-A6C34878D82A}">
                    <a16:rowId xmlns:a16="http://schemas.microsoft.com/office/drawing/2014/main" val="1911378381"/>
                  </a:ext>
                </a:extLst>
              </a:tr>
              <a:tr h="193956">
                <a:tc>
                  <a:txBody>
                    <a:bodyPr/>
                    <a:lstStyle/>
                    <a:p>
                      <a:pPr algn="ctr"/>
                      <a:r>
                        <a:rPr lang="en-US" sz="800">
                          <a:solidFill>
                            <a:schemeClr val="tx1"/>
                          </a:solidFill>
                          <a:effectLst/>
                        </a:rPr>
                        <a:t>IT</a:t>
                      </a:r>
                    </a:p>
                  </a:txBody>
                  <a:tcPr anchor="ctr">
                    <a:solidFill>
                      <a:schemeClr val="bg1"/>
                    </a:solidFill>
                  </a:tcPr>
                </a:tc>
                <a:tc>
                  <a:txBody>
                    <a:bodyPr/>
                    <a:lstStyle/>
                    <a:p>
                      <a:pPr algn="ctr"/>
                      <a:r>
                        <a:rPr lang="en-US" sz="800" dirty="0">
                          <a:solidFill>
                            <a:schemeClr val="tx1"/>
                          </a:solidFill>
                          <a:effectLst/>
                        </a:rPr>
                        <a:t>13</a:t>
                      </a:r>
                    </a:p>
                  </a:txBody>
                  <a:tcPr anchor="ctr">
                    <a:solidFill>
                      <a:schemeClr val="bg1"/>
                    </a:solidFill>
                  </a:tcPr>
                </a:tc>
                <a:extLst>
                  <a:ext uri="{0D108BD9-81ED-4DB2-BD59-A6C34878D82A}">
                    <a16:rowId xmlns:a16="http://schemas.microsoft.com/office/drawing/2014/main" val="3196538639"/>
                  </a:ext>
                </a:extLst>
              </a:tr>
              <a:tr h="193956">
                <a:tc>
                  <a:txBody>
                    <a:bodyPr/>
                    <a:lstStyle/>
                    <a:p>
                      <a:pPr algn="ctr"/>
                      <a:r>
                        <a:rPr lang="en-US" sz="800">
                          <a:solidFill>
                            <a:schemeClr val="tx1"/>
                          </a:solidFill>
                          <a:effectLst/>
                        </a:rPr>
                        <a:t>GR</a:t>
                      </a:r>
                    </a:p>
                  </a:txBody>
                  <a:tcPr anchor="ctr">
                    <a:solidFill>
                      <a:schemeClr val="bg1"/>
                    </a:solidFill>
                  </a:tcPr>
                </a:tc>
                <a:tc>
                  <a:txBody>
                    <a:bodyPr/>
                    <a:lstStyle/>
                    <a:p>
                      <a:pPr algn="ctr"/>
                      <a:r>
                        <a:rPr lang="en-US" sz="800" dirty="0">
                          <a:solidFill>
                            <a:schemeClr val="tx1"/>
                          </a:solidFill>
                          <a:effectLst/>
                        </a:rPr>
                        <a:t>10</a:t>
                      </a:r>
                    </a:p>
                  </a:txBody>
                  <a:tcPr anchor="ctr">
                    <a:solidFill>
                      <a:schemeClr val="bg1"/>
                    </a:solidFill>
                  </a:tcPr>
                </a:tc>
                <a:extLst>
                  <a:ext uri="{0D108BD9-81ED-4DB2-BD59-A6C34878D82A}">
                    <a16:rowId xmlns:a16="http://schemas.microsoft.com/office/drawing/2014/main" val="10001"/>
                  </a:ext>
                </a:extLst>
              </a:tr>
              <a:tr h="193956">
                <a:tc>
                  <a:txBody>
                    <a:bodyPr/>
                    <a:lstStyle/>
                    <a:p>
                      <a:pPr algn="ctr"/>
                      <a:r>
                        <a:rPr lang="en-US" sz="800">
                          <a:solidFill>
                            <a:schemeClr val="tx1"/>
                          </a:solidFill>
                          <a:effectLst/>
                        </a:rPr>
                        <a:t>ES</a:t>
                      </a:r>
                    </a:p>
                  </a:txBody>
                  <a:tcPr anchor="ctr">
                    <a:solidFill>
                      <a:schemeClr val="bg1"/>
                    </a:solidFill>
                  </a:tcPr>
                </a:tc>
                <a:tc>
                  <a:txBody>
                    <a:bodyPr/>
                    <a:lstStyle/>
                    <a:p>
                      <a:pPr algn="ctr"/>
                      <a:r>
                        <a:rPr lang="en-US" sz="800" dirty="0">
                          <a:solidFill>
                            <a:schemeClr val="tx1"/>
                          </a:solidFill>
                          <a:effectLst/>
                        </a:rPr>
                        <a:t>10</a:t>
                      </a:r>
                    </a:p>
                  </a:txBody>
                  <a:tcPr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640001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1332</Words>
  <Application>Microsoft Office PowerPoint</Application>
  <PresentationFormat>On-screen Show (16:9)</PresentationFormat>
  <Paragraphs>347</Paragraphs>
  <Slides>19</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Segoe UI</vt:lpstr>
      <vt:lpstr>Arial</vt:lpstr>
      <vt:lpstr>Roboto</vt:lpstr>
      <vt:lpstr>Roboto Thin</vt:lpstr>
      <vt:lpstr>Calibri</vt:lpstr>
      <vt:lpstr>Söhne</vt:lpstr>
      <vt:lpstr>Apercu</vt:lpstr>
      <vt:lpstr>Roboto Black</vt:lpstr>
      <vt:lpstr>Courier New</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 see better view of LOL whereabouts in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reza eshghi</cp:lastModifiedBy>
  <cp:revision>64</cp:revision>
  <dcterms:modified xsi:type="dcterms:W3CDTF">2024-01-13T09:41:24Z</dcterms:modified>
</cp:coreProperties>
</file>